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entation.xml" ContentType="application/vnd.openxmlformats-officedocument.presentationml.presentation.main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67" r:id="rId2"/>
    <p:sldId id="499" r:id="rId3"/>
    <p:sldId id="415" r:id="rId4"/>
    <p:sldId id="506" r:id="rId5"/>
    <p:sldId id="507" r:id="rId6"/>
    <p:sldId id="505" r:id="rId7"/>
    <p:sldId id="487" r:id="rId8"/>
    <p:sldId id="495" r:id="rId9"/>
    <p:sldId id="509" r:id="rId10"/>
    <p:sldId id="508" r:id="rId11"/>
    <p:sldId id="470" r:id="rId12"/>
    <p:sldId id="485" r:id="rId13"/>
    <p:sldId id="435" r:id="rId14"/>
    <p:sldId id="392" r:id="rId15"/>
    <p:sldId id="340" r:id="rId16"/>
    <p:sldId id="356" r:id="rId17"/>
    <p:sldId id="393" r:id="rId18"/>
    <p:sldId id="409" r:id="rId19"/>
    <p:sldId id="420" r:id="rId20"/>
    <p:sldId id="344" r:id="rId21"/>
    <p:sldId id="342" r:id="rId22"/>
    <p:sldId id="389" r:id="rId23"/>
    <p:sldId id="527" r:id="rId24"/>
    <p:sldId id="361" r:id="rId25"/>
    <p:sldId id="530" r:id="rId26"/>
    <p:sldId id="441" r:id="rId27"/>
    <p:sldId id="511" r:id="rId28"/>
    <p:sldId id="452" r:id="rId29"/>
    <p:sldId id="383" r:id="rId30"/>
    <p:sldId id="536" r:id="rId31"/>
    <p:sldId id="539" r:id="rId32"/>
    <p:sldId id="387" r:id="rId33"/>
    <p:sldId id="391" r:id="rId34"/>
    <p:sldId id="488" r:id="rId35"/>
    <p:sldId id="388" r:id="rId36"/>
    <p:sldId id="446" r:id="rId37"/>
    <p:sldId id="360" r:id="rId38"/>
    <p:sldId id="427" r:id="rId39"/>
    <p:sldId id="357" r:id="rId40"/>
    <p:sldId id="358" r:id="rId41"/>
    <p:sldId id="359" r:id="rId42"/>
    <p:sldId id="531" r:id="rId43"/>
    <p:sldId id="532" r:id="rId44"/>
    <p:sldId id="533" r:id="rId45"/>
    <p:sldId id="394" r:id="rId46"/>
    <p:sldId id="352" r:id="rId47"/>
    <p:sldId id="518" r:id="rId48"/>
    <p:sldId id="354" r:id="rId49"/>
    <p:sldId id="475" r:id="rId50"/>
    <p:sldId id="538" r:id="rId51"/>
    <p:sldId id="422" r:id="rId52"/>
    <p:sldId id="516" r:id="rId53"/>
    <p:sldId id="517" r:id="rId54"/>
    <p:sldId id="396" r:id="rId55"/>
    <p:sldId id="373" r:id="rId56"/>
    <p:sldId id="397" r:id="rId57"/>
    <p:sldId id="449" r:id="rId58"/>
    <p:sldId id="477" r:id="rId59"/>
    <p:sldId id="519" r:id="rId60"/>
    <p:sldId id="523" r:id="rId61"/>
    <p:sldId id="521" r:id="rId62"/>
    <p:sldId id="399" r:id="rId63"/>
    <p:sldId id="329" r:id="rId64"/>
    <p:sldId id="534" r:id="rId65"/>
    <p:sldId id="400" r:id="rId66"/>
    <p:sldId id="381" r:id="rId67"/>
    <p:sldId id="261" r:id="rId68"/>
    <p:sldId id="500" r:id="rId69"/>
    <p:sldId id="501" r:id="rId70"/>
    <p:sldId id="522" r:id="rId71"/>
    <p:sldId id="502" r:id="rId72"/>
    <p:sldId id="489" r:id="rId73"/>
    <p:sldId id="524" r:id="rId74"/>
    <p:sldId id="497" r:id="rId75"/>
    <p:sldId id="525" r:id="rId76"/>
    <p:sldId id="494" r:id="rId77"/>
    <p:sldId id="526" r:id="rId78"/>
    <p:sldId id="535" r:id="rId79"/>
  </p:sldIdLst>
  <p:sldSz cx="9144000" cy="5143500" type="screen16x9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ibault Appelmans" initials="T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57E"/>
    <a:srgbClr val="CC006A"/>
    <a:srgbClr val="F305E8"/>
    <a:srgbClr val="004899"/>
    <a:srgbClr val="F25A0E"/>
    <a:srgbClr val="E2AC00"/>
    <a:srgbClr val="87CB3D"/>
    <a:srgbClr val="78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4257" autoAdjust="0"/>
  </p:normalViewPr>
  <p:slideViewPr>
    <p:cSldViewPr snapToGrid="0">
      <p:cViewPr varScale="1">
        <p:scale>
          <a:sx n="218" d="100"/>
          <a:sy n="218" d="100"/>
        </p:scale>
        <p:origin x="22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notesViewPr>
    <p:cSldViewPr snapToGrid="0">
      <p:cViewPr varScale="1">
        <p:scale>
          <a:sx n="74" d="100"/>
          <a:sy n="74" d="100"/>
        </p:scale>
        <p:origin x="-2676" y="-90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1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29T13:45:54.656" idx="2">
    <p:pos x="4473" y="-133"/>
    <p:text>Muss zum Umsteigen keine andere Folie eingefügt werden? Wie an anderer Stelle geschehen...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3713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90837" cy="493713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4CBDFD-D274-41AA-8548-14D74F00299C}" type="datetimeFigureOut">
              <a:rPr lang="en-GB"/>
              <a:pPr>
                <a:defRPr/>
              </a:pPr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90838" cy="49371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663" y="9377363"/>
            <a:ext cx="2890837" cy="49371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E0B48D-1442-4099-869A-82BE325F139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81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3713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3713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9D1020-99AC-4EBF-BAE1-F0F86E8F6750}" type="datetimeFigureOut">
              <a:rPr lang="en-GB"/>
              <a:pPr>
                <a:defRPr/>
              </a:pPr>
              <a:t>11/10/2024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41363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49" tIns="44924" rIns="89849" bIns="44924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691063"/>
            <a:ext cx="5335588" cy="4441825"/>
          </a:xfrm>
          <a:prstGeom prst="rect">
            <a:avLst/>
          </a:prstGeom>
        </p:spPr>
        <p:txBody>
          <a:bodyPr vert="horz" lIns="89849" tIns="44924" rIns="89849" bIns="4492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90838" cy="49371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663" y="9377363"/>
            <a:ext cx="2890837" cy="49371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03686A-22D4-459C-8D1E-FAD7E282709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56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Weißen Hintergrund verwenden, um Ausdruck und Notizen zu erleichtern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FDEA16-E6D0-4AD7-885D-27CFBB0546A6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CA4B8C3-C112-4A37-BB5A-854D5D22EEA6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F3BFAD6-F9FD-4838-B18D-7FC66B5400BC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665DB3-D3C1-4366-9B2A-657BB2D22DA3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FE1E6CD-976A-41D2-A8F8-C1F28E8BCA69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74FBBC-2F7F-49FB-95EC-F947262775F0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ACCAC2-9BE6-4466-9601-F5287446F22A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071E365-B502-4388-8A13-881E31C3A43C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745E7EF-CCBC-49E2-B739-24B4216F1481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649FE6E-54BC-428A-B291-A4EDBF4278D0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F07C1D-6CB4-46DE-B5AC-DF17D0438119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98A365A-F4F1-40A5-AF94-476A3F77C680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AF37D09-E7D7-4DAB-BF7F-C1DFADBFCE4C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91A41A4-993F-4E27-93BE-2A77EDF5F4A6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A3DA056-BFDD-4BE0-9A82-4081D0140C5E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3D389CA-5D7A-4C5B-A958-2A808E8BCCD3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EE5F61-61B5-472B-9655-16782775AC04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8F2572E-D6B5-4EFA-B65E-EB9D38C69B02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BBA02E1-4894-4868-851D-8CDDBF07E7DE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03686A-22D4-459C-8D1E-FAD7E2827096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2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354A3B6-4D2A-40B1-9E25-0C4F4DCD0D77}" type="slidenum">
              <a:rPr lang="en-US" altLang="en-US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47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53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22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orange"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9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50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54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7EED22-0F6E-425A-821D-3190162ADB6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1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FDC977-3D07-475B-A08F-96B49814A8F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9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F2C7CD-03BC-4729-ACAF-D5803347F44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78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747C40-A9AC-4D92-AA53-A9F79BE24E4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3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2C3390-4E0D-4CA8-B14D-23C8AD61F19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5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10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49813"/>
            <a:ext cx="5048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395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B272E9-644A-4E86-BE7F-7875F010CAF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87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aseline_bleu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4538"/>
            <a:ext cx="91217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47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00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67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57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41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42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seline_blanche-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8288"/>
            <a:ext cx="4333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9725"/>
            <a:ext cx="6524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48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omments" Target="../comments/commen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cb.be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belgiantrain.be/d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2.pn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gianrail.be/fr/service-clientele/voyageurs-a-mobilite-reduite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cb.be/" TargetMode="External"/><Relationship Id="rId2" Type="http://schemas.openxmlformats.org/officeDocument/2006/relationships/hyperlink" Target="https://www.belgiantrain.be/de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FA55D5BC-463B-4DFC-43A2-BE7FD68A40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8313" y="483518"/>
            <a:ext cx="6911975" cy="84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sz="4000" b="1" dirty="0" err="1">
                <a:solidFill>
                  <a:schemeClr val="bg1"/>
                </a:solidFill>
                <a:latin typeface="+mn-lt"/>
              </a:rPr>
              <a:t>Ich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traue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mich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,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mit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 der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Bahn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zu</a:t>
            </a:r>
            <a:r>
              <a:rPr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sz="4000" b="1" dirty="0" err="1">
                <a:solidFill>
                  <a:schemeClr val="bg1"/>
                </a:solidFill>
                <a:latin typeface="+mn-lt"/>
              </a:rPr>
              <a:t>fahren</a:t>
            </a:r>
            <a:br>
              <a:rPr lang="en-GB" sz="3600" b="1" dirty="0">
                <a:solidFill>
                  <a:schemeClr val="bg1"/>
                </a:solidFill>
                <a:latin typeface="+mn-lt"/>
              </a:rPr>
            </a:br>
            <a:br>
              <a:rPr lang="en-GB" sz="4000" b="1" dirty="0">
                <a:solidFill>
                  <a:srgbClr val="005294"/>
                </a:solidFill>
                <a:latin typeface="+mn-lt"/>
              </a:rPr>
            </a:br>
            <a:endParaRPr lang="en-GB" sz="4000" b="1" dirty="0">
              <a:solidFill>
                <a:srgbClr val="00529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0550" y="3507779"/>
            <a:ext cx="4625975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dirty="0" err="1">
                <a:solidFill>
                  <a:srgbClr val="00457E"/>
                </a:solidFill>
              </a:rPr>
              <a:t>Vorname</a:t>
            </a:r>
            <a:r>
              <a:rPr sz="3200" dirty="0">
                <a:solidFill>
                  <a:srgbClr val="FFC000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</a:t>
            </a:r>
            <a:r>
              <a:rPr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trage</a:t>
            </a:r>
            <a:r>
              <a:rPr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deinen</a:t>
            </a:r>
            <a:r>
              <a:rPr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Vornamen</a:t>
            </a:r>
            <a:r>
              <a:rPr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ein</a:t>
            </a:r>
            <a:r>
              <a:rPr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22532" name="Picture 9" descr="Train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0605"/>
            <a:ext cx="868838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9425" y="2787774"/>
            <a:ext cx="5418138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/>
                </a:solidFill>
              </a:rPr>
              <a:t>Mein Tutorial</a:t>
            </a:r>
            <a:r>
              <a:rPr b="1" dirty="0">
                <a:solidFill>
                  <a:srgbClr val="F25A0E"/>
                </a:solidFill>
              </a:rPr>
              <a:t> </a:t>
            </a:r>
            <a:r>
              <a:rPr b="1" dirty="0">
                <a:solidFill>
                  <a:schemeClr val="bg1"/>
                </a:solidFill>
              </a:rPr>
              <a:t>, um </a:t>
            </a:r>
            <a:r>
              <a:rPr b="1" dirty="0" err="1">
                <a:solidFill>
                  <a:schemeClr val="bg1"/>
                </a:solidFill>
              </a:rPr>
              <a:t>alleine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zu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reisen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5181C1E-775D-E113-65C9-7A1A452B4D3F}"/>
              </a:ext>
            </a:extLst>
          </p:cNvPr>
          <p:cNvGrpSpPr/>
          <p:nvPr/>
        </p:nvGrpSpPr>
        <p:grpSpPr>
          <a:xfrm>
            <a:off x="7784104" y="3003798"/>
            <a:ext cx="879814" cy="904292"/>
            <a:chOff x="395536" y="3370378"/>
            <a:chExt cx="1145588" cy="1145588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D4D16DAB-F979-AD05-18DD-9F93C0AE4BA4}"/>
                </a:ext>
              </a:extLst>
            </p:cNvPr>
            <p:cNvSpPr/>
            <p:nvPr/>
          </p:nvSpPr>
          <p:spPr>
            <a:xfrm>
              <a:off x="395536" y="3370378"/>
              <a:ext cx="1145588" cy="1145588"/>
            </a:xfrm>
            <a:prstGeom prst="rect">
              <a:avLst/>
            </a:prstGeom>
            <a:solidFill>
              <a:srgbClr val="0A13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7" name="Picture 2" descr="Z:\BMo5023\06 PMR\HANDICAP INTELLECTUEL\2017 HANDICAP MENTAL\PROJET AMEN. RAISONNABLES\KIT PEDAGOGIQUE\Logo Inclusion europe\ETR.jpg">
              <a:extLst>
                <a:ext uri="{FF2B5EF4-FFF2-40B4-BE49-F238E27FC236}">
                  <a16:creationId xmlns:a16="http://schemas.microsoft.com/office/drawing/2014/main" id="{9F49EC0B-DFAB-D09C-DE35-6CC60529C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2" y="3568694"/>
              <a:ext cx="754415" cy="74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CB060A7F-D2CD-21EC-0586-6CC16211FD41}"/>
              </a:ext>
            </a:extLst>
          </p:cNvPr>
          <p:cNvSpPr txBox="1"/>
          <p:nvPr/>
        </p:nvSpPr>
        <p:spPr>
          <a:xfrm>
            <a:off x="611560" y="4475896"/>
            <a:ext cx="850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©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European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-to-Read Logo: Inclusion Europe. </a:t>
            </a:r>
          </a:p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More information at https://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www.inclusioneurope.eu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read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63" y="1347788"/>
            <a:ext cx="4038600" cy="3394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/>
              <a:t>Im Bahnhof auf den gelben Anschlägen.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sz="1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2400" y="195263"/>
            <a:ext cx="8147050" cy="709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suche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Informationen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über</a:t>
            </a:r>
            <a:r>
              <a:rPr sz="2400" dirty="0">
                <a:solidFill>
                  <a:schemeClr val="accent5"/>
                </a:solidFill>
              </a:rPr>
              <a:t> die </a:t>
            </a:r>
            <a:r>
              <a:rPr sz="2400" dirty="0" err="1">
                <a:solidFill>
                  <a:schemeClr val="accent5"/>
                </a:solidFill>
              </a:rPr>
              <a:t>Strecke</a:t>
            </a:r>
            <a:r>
              <a:rPr sz="2400" dirty="0">
                <a:solidFill>
                  <a:schemeClr val="accent5"/>
                </a:solidFill>
              </a:rPr>
              <a:t>, den </a:t>
            </a:r>
            <a:r>
              <a:rPr sz="2400" dirty="0" err="1">
                <a:solidFill>
                  <a:schemeClr val="accent5"/>
                </a:solidFill>
              </a:rPr>
              <a:t>Fahrplan</a:t>
            </a:r>
            <a:r>
              <a:rPr sz="2400" dirty="0">
                <a:solidFill>
                  <a:schemeClr val="accent5"/>
                </a:solidFill>
              </a:rPr>
              <a:t> und die </a:t>
            </a:r>
            <a:r>
              <a:rPr sz="2400" dirty="0" err="1">
                <a:solidFill>
                  <a:schemeClr val="accent5"/>
                </a:solidFill>
              </a:rPr>
              <a:t>Bahnsteignummer</a:t>
            </a:r>
            <a:r>
              <a:rPr sz="2400" dirty="0">
                <a:solidFill>
                  <a:schemeClr val="accent5"/>
                </a:solidFill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9" name="Picture 4" descr="Visu 1 bla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departures_v6b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131590"/>
            <a:ext cx="25908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598639"/>
            <a:ext cx="3667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152525" y="2285777"/>
            <a:ext cx="197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Ich fahre nach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70225" y="4146327"/>
            <a:ext cx="4454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gebe die Richtung des Zuges an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17538" y="4238402"/>
            <a:ext cx="331787" cy="18573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463" y="1339627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Hinfahrt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1152525" y="4146327"/>
            <a:ext cx="1474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Richtung</a:t>
            </a:r>
          </a:p>
        </p:txBody>
      </p:sp>
      <p:grpSp>
        <p:nvGrpSpPr>
          <p:cNvPr id="32776" name="Group 22"/>
          <p:cNvGrpSpPr>
            <a:grpSpLocks/>
          </p:cNvGrpSpPr>
          <p:nvPr/>
        </p:nvGrpSpPr>
        <p:grpSpPr bwMode="auto">
          <a:xfrm>
            <a:off x="568325" y="2271489"/>
            <a:ext cx="355600" cy="357188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5562" y="3450694"/>
              <a:ext cx="542453" cy="330344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8053" y="3318556"/>
              <a:ext cx="617473" cy="594619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790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25" y="3292702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070225" y="2258789"/>
            <a:ext cx="30861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den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 </a:t>
            </a:r>
          </a:p>
        </p:txBody>
      </p:sp>
      <p:sp>
        <p:nvSpPr>
          <p:cNvPr id="32778" name="Rectangle 9"/>
          <p:cNvSpPr>
            <a:spLocks noChangeArrowheads="1"/>
          </p:cNvSpPr>
          <p:nvPr/>
        </p:nvSpPr>
        <p:spPr bwMode="auto">
          <a:xfrm>
            <a:off x="1152525" y="2906489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Uhrzeit</a:t>
            </a:r>
          </a:p>
        </p:txBody>
      </p:sp>
      <p:sp>
        <p:nvSpPr>
          <p:cNvPr id="32779" name="Rectangle 10"/>
          <p:cNvSpPr>
            <a:spLocks noChangeArrowheads="1"/>
          </p:cNvSpPr>
          <p:nvPr/>
        </p:nvSpPr>
        <p:spPr bwMode="auto">
          <a:xfrm>
            <a:off x="1152525" y="3527202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Bahnsteig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70225" y="2887439"/>
            <a:ext cx="31750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die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Abfahrtszeit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6413" y="3517677"/>
            <a:ext cx="26860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den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vorgesehenen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3563938" y="1420589"/>
            <a:ext cx="647700" cy="35877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CC006A"/>
              </a:solidFill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850" y="339502"/>
            <a:ext cx="8496300" cy="709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gebe</a:t>
            </a:r>
            <a:r>
              <a:rPr sz="2400" dirty="0">
                <a:solidFill>
                  <a:schemeClr val="accent5"/>
                </a:solidFill>
              </a:rPr>
              <a:t> die </a:t>
            </a:r>
            <a:r>
              <a:rPr sz="2400" dirty="0" err="1">
                <a:solidFill>
                  <a:schemeClr val="accent5"/>
                </a:solidFill>
              </a:rPr>
              <a:t>Informationen</a:t>
            </a:r>
            <a:r>
              <a:rPr sz="2400" dirty="0">
                <a:solidFill>
                  <a:schemeClr val="accent5"/>
                </a:solidFill>
              </a:rPr>
              <a:t> an, die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für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Reise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brauche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3278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>
            <a:fillRect/>
          </a:stretch>
        </p:blipFill>
        <p:spPr bwMode="auto">
          <a:xfrm>
            <a:off x="1824038" y="1318989"/>
            <a:ext cx="13081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86" name="Picture 21" descr="Visu 1 blan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Imag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923952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1152525" y="2285529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Ich fahre nach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70225" y="4146079"/>
            <a:ext cx="4454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gebe die Richtung des Zuges an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175" y="1260004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Rückfahrt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152525" y="4146079"/>
            <a:ext cx="1474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Richtung</a:t>
            </a:r>
          </a:p>
        </p:txBody>
      </p:sp>
      <p:grpSp>
        <p:nvGrpSpPr>
          <p:cNvPr id="33798" name="Group 22"/>
          <p:cNvGrpSpPr>
            <a:grpSpLocks/>
          </p:cNvGrpSpPr>
          <p:nvPr/>
        </p:nvGrpSpPr>
        <p:grpSpPr bwMode="auto">
          <a:xfrm>
            <a:off x="568325" y="2271241"/>
            <a:ext cx="355600" cy="357188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5562" y="3450694"/>
              <a:ext cx="542453" cy="330344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8053" y="3318556"/>
              <a:ext cx="617473" cy="594619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814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25" y="3292702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070225" y="2258541"/>
            <a:ext cx="3159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den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 </a:t>
            </a: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1152525" y="2906241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Uhrzeit</a:t>
            </a:r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1152525" y="3526954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Bahnsteig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70225" y="2887191"/>
            <a:ext cx="31861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die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Abfahrtszeit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0225" y="3517429"/>
            <a:ext cx="26844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gebe den vorgesehenen Bahnsteig an</a:t>
            </a:r>
          </a:p>
        </p:txBody>
      </p:sp>
      <p:pic>
        <p:nvPicPr>
          <p:cNvPr id="338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3"/>
          <a:stretch>
            <a:fillRect/>
          </a:stretch>
        </p:blipFill>
        <p:spPr bwMode="auto">
          <a:xfrm>
            <a:off x="1949450" y="1252066"/>
            <a:ext cx="1577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4027488" y="1252066"/>
            <a:ext cx="681037" cy="635000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152400" y="297979"/>
            <a:ext cx="8497888" cy="709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gebe</a:t>
            </a:r>
            <a:r>
              <a:rPr sz="2400" dirty="0">
                <a:solidFill>
                  <a:schemeClr val="accent5"/>
                </a:solidFill>
              </a:rPr>
              <a:t> die </a:t>
            </a:r>
            <a:r>
              <a:rPr sz="2400" dirty="0" err="1">
                <a:solidFill>
                  <a:schemeClr val="accent5"/>
                </a:solidFill>
              </a:rPr>
              <a:t>Informationen</a:t>
            </a:r>
            <a:r>
              <a:rPr sz="2400" dirty="0">
                <a:solidFill>
                  <a:schemeClr val="accent5"/>
                </a:solidFill>
              </a:rPr>
              <a:t> an, die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für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Reise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brauche</a:t>
            </a:r>
            <a:r>
              <a:rPr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808" name="Picture 21" descr="Visu 1 bla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923704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539654"/>
            <a:ext cx="36671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ight Arrow 33"/>
          <p:cNvSpPr/>
          <p:nvPr/>
        </p:nvSpPr>
        <p:spPr>
          <a:xfrm>
            <a:off x="592138" y="4228629"/>
            <a:ext cx="331787" cy="184150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AD2E8720-2BC8-40E0-8114-1947C8428268}"/>
              </a:ext>
            </a:extLst>
          </p:cNvPr>
          <p:cNvGrpSpPr>
            <a:grpSpLocks/>
          </p:cNvGrpSpPr>
          <p:nvPr/>
        </p:nvGrpSpPr>
        <p:grpSpPr>
          <a:xfrm>
            <a:off x="3737768" y="3321050"/>
            <a:ext cx="627063" cy="1028036"/>
            <a:chOff x="5319217" y="1206621"/>
            <a:chExt cx="2153759" cy="3561984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9E25CEBB-F2B7-B9E0-0D5C-7ECEFFD7704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99700" y="1659990"/>
              <a:ext cx="1385565" cy="2379922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7D35CFEE-09A0-7E13-FCFB-08F6936A3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217" y="1206621"/>
              <a:ext cx="2153759" cy="3561984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7038" y="209550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Nichts vergessen?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388" y="1487488"/>
            <a:ext cx="2492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 Ermäßigungskarte,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falls ich eine habe.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1246188"/>
            <a:ext cx="10985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48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61963" y="730250"/>
            <a:ext cx="70500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Bevor ich abfahre, schaue ich, ob ich etwas vergessen habe.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2925" y="2387600"/>
            <a:ext cx="2447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 Fahrausweis,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wenn ich ihn vorher gekauft habe.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925" y="3278188"/>
            <a:ext cx="321786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</a:t>
            </a:r>
            <a:r>
              <a:rPr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Telefon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in dem ich 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Hilfenummer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der NMBS/SNCB </a:t>
            </a:r>
            <a:r>
              <a:rPr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02</a:t>
            </a:r>
            <a:r>
              <a:rPr lang="nl-BE" sz="14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607 30 10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gespeichert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habe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80025" y="2174875"/>
            <a:ext cx="26447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Geld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oder meine Bankkarte.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53038" y="1570038"/>
            <a:ext cx="219868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Personalausweis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20663" y="2582863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00563" y="1487488"/>
            <a:ext cx="0" cy="303847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10188" y="3090863"/>
            <a:ext cx="1755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 Tutorial. </a:t>
            </a:r>
          </a:p>
        </p:txBody>
      </p:sp>
      <p:grpSp>
        <p:nvGrpSpPr>
          <p:cNvPr id="34838" name="Group 44"/>
          <p:cNvGrpSpPr>
            <a:grpSpLocks/>
          </p:cNvGrpSpPr>
          <p:nvPr/>
        </p:nvGrpSpPr>
        <p:grpSpPr bwMode="auto">
          <a:xfrm>
            <a:off x="3746500" y="3321050"/>
            <a:ext cx="627063" cy="1036638"/>
            <a:chOff x="5076056" y="1275606"/>
            <a:chExt cx="2102679" cy="3477507"/>
          </a:xfrm>
        </p:grpSpPr>
        <p:pic>
          <p:nvPicPr>
            <p:cNvPr id="34855" name="Picture 45" descr="IMG_06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631501"/>
              <a:ext cx="1426547" cy="2537351"/>
            </a:xfrm>
            <a:prstGeom prst="rect">
              <a:avLst/>
            </a:prstGeom>
            <a:noFill/>
            <a:ln w="9525">
              <a:solidFill>
                <a:srgbClr val="00529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56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275606"/>
              <a:ext cx="2102679" cy="3477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39" name="Oval 47"/>
          <p:cNvSpPr>
            <a:spLocks noChangeArrowheads="1"/>
          </p:cNvSpPr>
          <p:nvPr/>
        </p:nvSpPr>
        <p:spPr bwMode="auto">
          <a:xfrm>
            <a:off x="3741738" y="2452688"/>
            <a:ext cx="619125" cy="593725"/>
          </a:xfrm>
          <a:prstGeom prst="ellipse">
            <a:avLst/>
          </a:prstGeom>
          <a:solidFill>
            <a:srgbClr val="0048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</p:txBody>
      </p:sp>
      <p:pic>
        <p:nvPicPr>
          <p:cNvPr id="34840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2436813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42" name="Picture 36" descr="Visu 1 blan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/>
          <p:nvPr/>
        </p:nvSpPr>
        <p:spPr>
          <a:xfrm>
            <a:off x="4716463" y="1603375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0663" y="3498850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484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5"/>
          <a:stretch>
            <a:fillRect/>
          </a:stretch>
        </p:blipFill>
        <p:spPr bwMode="auto">
          <a:xfrm>
            <a:off x="3741738" y="1506538"/>
            <a:ext cx="5905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/>
          <p:nvPr/>
        </p:nvSpPr>
        <p:spPr>
          <a:xfrm>
            <a:off x="220663" y="1628775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716463" y="3851275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4716463" y="2336800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4716463" y="3111500"/>
            <a:ext cx="266700" cy="266700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5310188" y="3835400"/>
            <a:ext cx="175577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 Hilfekarte. </a:t>
            </a:r>
          </a:p>
        </p:txBody>
      </p:sp>
      <p:pic>
        <p:nvPicPr>
          <p:cNvPr id="34851" name="Image 7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7608888" y="2011363"/>
            <a:ext cx="5842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Image 7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41451" r="75139" b="26685"/>
          <a:stretch>
            <a:fillRect/>
          </a:stretch>
        </p:blipFill>
        <p:spPr bwMode="auto">
          <a:xfrm>
            <a:off x="8253413" y="2111375"/>
            <a:ext cx="390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 b="697"/>
          <a:stretch/>
        </p:blipFill>
        <p:spPr bwMode="auto">
          <a:xfrm>
            <a:off x="7624763" y="3835400"/>
            <a:ext cx="1152525" cy="63976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4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 bwMode="auto">
          <a:xfrm>
            <a:off x="7588250" y="2978150"/>
            <a:ext cx="1189038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20FA827-C29D-4C1F-BB70-9553A9C98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188" y="2500313"/>
            <a:ext cx="6121400" cy="20161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sz="3100" b="1" dirty="0" err="1">
                <a:solidFill>
                  <a:srgbClr val="FFFFFF"/>
                </a:solidFill>
              </a:rPr>
              <a:t>Ich</a:t>
            </a:r>
            <a:r>
              <a:rPr sz="3100" b="1" dirty="0">
                <a:solidFill>
                  <a:srgbClr val="FFFFFF"/>
                </a:solidFill>
              </a:rPr>
              <a:t> </a:t>
            </a:r>
            <a:r>
              <a:rPr sz="3100" b="1" dirty="0" err="1">
                <a:solidFill>
                  <a:srgbClr val="FFFFFF"/>
                </a:solidFill>
              </a:rPr>
              <a:t>suche</a:t>
            </a:r>
            <a:r>
              <a:rPr sz="3100" b="1" dirty="0">
                <a:solidFill>
                  <a:srgbClr val="FFFFFF"/>
                </a:solidFill>
              </a:rPr>
              <a:t> den </a:t>
            </a:r>
            <a:r>
              <a:rPr sz="3100" b="1" dirty="0" err="1">
                <a:solidFill>
                  <a:srgbClr val="FFFFFF"/>
                </a:solidFill>
              </a:rPr>
              <a:t>Eingang</a:t>
            </a:r>
            <a:r>
              <a:rPr sz="3100" b="1" dirty="0">
                <a:solidFill>
                  <a:srgbClr val="FFFFFF"/>
                </a:solidFill>
              </a:rPr>
              <a:t> </a:t>
            </a:r>
            <a:r>
              <a:rPr sz="3100" b="1" dirty="0">
                <a:solidFill>
                  <a:schemeClr val="bg1"/>
                </a:solidFill>
              </a:rPr>
              <a:t>des </a:t>
            </a:r>
            <a:r>
              <a:rPr sz="3100" b="1" dirty="0" err="1">
                <a:solidFill>
                  <a:schemeClr val="bg1"/>
                </a:solidFill>
              </a:rPr>
              <a:t>Abfahrtbahnhofs</a:t>
            </a:r>
            <a:r>
              <a:rPr sz="3100" b="1" dirty="0">
                <a:solidFill>
                  <a:schemeClr val="bg1"/>
                </a:solidFill>
              </a:rPr>
              <a:t> </a:t>
            </a:r>
            <a:br>
              <a:rPr lang="en-GB" sz="3100" b="1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/>
            </a:br>
            <a:endParaRPr lang="en-GB" sz="2800" dirty="0"/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49636"/>
            <a:ext cx="174625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6227763" y="2195239"/>
            <a:ext cx="259238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den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Namen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des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Abfahrtbahnhofs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</a:t>
            </a:r>
            <a:r>
              <a:rPr sz="16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suche den Eingang des Bahnhofs.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1276077"/>
            <a:ext cx="4535487" cy="2663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22325" y="1838052"/>
            <a:ext cx="430688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Hier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füge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das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Foto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des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Abfahrtbahnhofs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dazu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schaue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ich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im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Internet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nach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oder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füge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das Foto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, das ich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selbst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gemacht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habe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. </a:t>
            </a:r>
          </a:p>
        </p:txBody>
      </p:sp>
      <p:grpSp>
        <p:nvGrpSpPr>
          <p:cNvPr id="36871" name="Group 11"/>
          <p:cNvGrpSpPr>
            <a:grpSpLocks/>
          </p:cNvGrpSpPr>
          <p:nvPr/>
        </p:nvGrpSpPr>
        <p:grpSpPr bwMode="auto">
          <a:xfrm>
            <a:off x="5619750" y="2309539"/>
            <a:ext cx="357188" cy="357188"/>
            <a:chOff x="3493625" y="3292702"/>
            <a:chExt cx="646327" cy="64632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>
            <a:xfrm>
              <a:off x="3548205" y="3450694"/>
              <a:ext cx="537168" cy="330344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07989" y="3318556"/>
              <a:ext cx="617600" cy="594619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87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25" y="3292702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195263"/>
            <a:ext cx="646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888" y="169863"/>
            <a:ext cx="8148637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finde meinen Weg mit den Piktogrammen.</a:t>
            </a:r>
          </a:p>
        </p:txBody>
      </p:sp>
      <p:sp>
        <p:nvSpPr>
          <p:cNvPr id="37891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539552" y="2197100"/>
            <a:ext cx="2436813" cy="1260475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</a:rPr>
              <a:t>Weg, dem ich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</a:rPr>
              <a:t>folgen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</a:rPr>
              <a:t> muss</a:t>
            </a:r>
          </a:p>
        </p:txBody>
      </p:sp>
      <p:pic>
        <p:nvPicPr>
          <p:cNvPr id="37893" name="Picture 6" descr="Picto flèc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25588"/>
            <a:ext cx="650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Picto bill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52558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7438" y="2195513"/>
            <a:ext cx="13795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9875" y="2197100"/>
            <a:ext cx="1416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Automaten</a:t>
            </a:r>
          </a:p>
        </p:txBody>
      </p:sp>
      <p:grpSp>
        <p:nvGrpSpPr>
          <p:cNvPr id="37897" name="Group 5"/>
          <p:cNvGrpSpPr>
            <a:grpSpLocks/>
          </p:cNvGrpSpPr>
          <p:nvPr/>
        </p:nvGrpSpPr>
        <p:grpSpPr bwMode="auto">
          <a:xfrm>
            <a:off x="6811963" y="1511300"/>
            <a:ext cx="647700" cy="647700"/>
            <a:chOff x="4499992" y="1275606"/>
            <a:chExt cx="614768" cy="614768"/>
          </a:xfrm>
        </p:grpSpPr>
        <p:sp>
          <p:nvSpPr>
            <p:cNvPr id="5" name="Rectangle 4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4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790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940" y="1355345"/>
              <a:ext cx="252872" cy="465849"/>
            </a:xfrm>
            <a:prstGeom prst="rect">
              <a:avLst/>
            </a:prstGeom>
            <a:noFill/>
            <a:ln w="3175">
              <a:solidFill>
                <a:srgbClr val="00457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57175" y="887413"/>
            <a:ext cx="8274050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lerne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Piktogramme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erkennen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denen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Weg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finde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</p:txBody>
      </p:sp>
      <p:pic>
        <p:nvPicPr>
          <p:cNvPr id="379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195263"/>
            <a:ext cx="646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342F8-1ACE-63A3-AF4C-744AD3C5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573735"/>
            <a:ext cx="3267358" cy="21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E48C6B-5FFF-ACD6-FD9B-5A2DBF401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2569047"/>
            <a:ext cx="1452337" cy="21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4DFAE634-4F61-A433-9D0C-051CB7E202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323850" y="2576513"/>
            <a:ext cx="7092950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</a:rPr>
              <a:t>Ich</a:t>
            </a:r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</a:rPr>
              <a:t>kaufe</a:t>
            </a:r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</a:rPr>
              <a:t>meinen</a:t>
            </a:r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Fahrausweis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br>
              <a:rPr lang="en-GB" altLang="en-US" sz="28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br>
              <a:rPr lang="en-GB" altLang="en-US" sz="2800" b="1" dirty="0">
                <a:solidFill>
                  <a:schemeClr val="bg1"/>
                </a:solidFill>
              </a:rPr>
            </a:br>
            <a:endParaRPr lang="en-GB" altLang="en-US" sz="2800" b="1" dirty="0">
              <a:solidFill>
                <a:schemeClr val="bg1"/>
              </a:solidFill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41488"/>
            <a:ext cx="172085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850" y="123825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Mein </a:t>
            </a:r>
            <a:r>
              <a:rPr sz="2400" dirty="0" err="1">
                <a:solidFill>
                  <a:schemeClr val="accent5"/>
                </a:solidFill>
              </a:rPr>
              <a:t>Fahrausweis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sz="2400" dirty="0" err="1">
                <a:solidFill>
                  <a:schemeClr val="accent5"/>
                </a:solidFill>
              </a:rPr>
              <a:t>meinen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Personalausweis</a:t>
            </a:r>
            <a:r>
              <a:rPr sz="2400" dirty="0">
                <a:solidFill>
                  <a:schemeClr val="accent5"/>
                </a:solidFill>
              </a:rPr>
              <a:t>.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dirty="0">
                <a:solidFill>
                  <a:srgbClr val="E2AC00"/>
                </a:solidFill>
              </a:rPr>
              <a:t> </a:t>
            </a:r>
            <a:br>
              <a:rPr lang="en-GB" dirty="0">
                <a:solidFill>
                  <a:srgbClr val="E2AC00"/>
                </a:solidFill>
              </a:rPr>
            </a:br>
            <a:endParaRPr lang="en-GB" dirty="0">
              <a:solidFill>
                <a:srgbClr val="E2AC00"/>
              </a:solidFill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sz="half" idx="2"/>
          </p:nvPr>
        </p:nvSpPr>
        <p:spPr bwMode="auto">
          <a:xfrm>
            <a:off x="3308350" y="966788"/>
            <a:ext cx="5195888" cy="3395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GB" altLang="en-US" sz="1400" dirty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Ich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gehe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auf die Website 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  <a:hlinkClick r:id="rId2"/>
              </a:rPr>
              <a:t>www.sncb.be</a:t>
            </a:r>
            <a:endParaRPr lang="en-US" altLang="en-US" sz="1400" dirty="0">
              <a:solidFill>
                <a:srgbClr val="7F7F7F"/>
              </a:solidFill>
              <a:latin typeface="Arial" charset="0"/>
              <a:cs typeface="Arial" charset="0"/>
              <a:hlinkClick r:id="rId3"/>
            </a:endParaRPr>
          </a:p>
          <a:p>
            <a:pPr eaLnBrk="1" hangingPunct="1">
              <a:buFont typeface="Arial" charset="0"/>
              <a:buChar char="•"/>
            </a:pPr>
            <a:endParaRPr lang="en-GB" altLang="en-US" sz="1400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Ich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kaufe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meinen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Fahrausweis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mit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meinem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  <a:latin typeface="Arial" charset="0"/>
                <a:cs typeface="Arial" charset="0"/>
              </a:rPr>
              <a:t>Betreuer</a:t>
            </a:r>
            <a:r>
              <a:rPr lang="en-US" altLang="en-US" sz="1400" dirty="0">
                <a:solidFill>
                  <a:srgbClr val="7F7F7F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/>
            <a:endParaRPr lang="en-GB" altLang="en-US" sz="14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en-GB" alt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GB" alt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GB" altLang="en-US" dirty="0">
              <a:solidFill>
                <a:srgbClr val="7F7F7F"/>
              </a:solidFill>
              <a:latin typeface="Arial" charset="0"/>
              <a:cs typeface="Arial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435350"/>
            <a:ext cx="16192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up 10"/>
          <p:cNvGrpSpPr>
            <a:grpSpLocks/>
          </p:cNvGrpSpPr>
          <p:nvPr/>
        </p:nvGrpSpPr>
        <p:grpSpPr bwMode="auto">
          <a:xfrm>
            <a:off x="539552" y="1246188"/>
            <a:ext cx="2112962" cy="1906587"/>
            <a:chOff x="3743966" y="339502"/>
            <a:chExt cx="4824749" cy="4356000"/>
          </a:xfrm>
        </p:grpSpPr>
        <p:pic>
          <p:nvPicPr>
            <p:cNvPr id="39947" name="Picture 1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0" b="6700"/>
            <a:stretch/>
          </p:blipFill>
          <p:spPr bwMode="auto">
            <a:xfrm>
              <a:off x="3908387" y="488029"/>
              <a:ext cx="4521143" cy="246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1402"/>
            <a:stretch>
              <a:fillRect/>
            </a:stretch>
          </p:blipFill>
          <p:spPr bwMode="auto">
            <a:xfrm>
              <a:off x="3743966" y="339502"/>
              <a:ext cx="4824749" cy="43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ight Arrow 17"/>
          <p:cNvSpPr/>
          <p:nvPr/>
        </p:nvSpPr>
        <p:spPr>
          <a:xfrm rot="5400000">
            <a:off x="2218531" y="2899570"/>
            <a:ext cx="517525" cy="360362"/>
          </a:xfrm>
          <a:prstGeom prst="rightArrow">
            <a:avLst/>
          </a:prstGeom>
          <a:solidFill>
            <a:srgbClr val="004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9943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892425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231188" y="98425"/>
            <a:ext cx="644525" cy="6270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9945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71438"/>
            <a:ext cx="652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Mein </a:t>
            </a:r>
            <a:r>
              <a:rPr sz="2400" dirty="0" err="1">
                <a:solidFill>
                  <a:schemeClr val="accent5"/>
                </a:solidFill>
              </a:rPr>
              <a:t>Fahrausweis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sz="2400" dirty="0" err="1">
                <a:solidFill>
                  <a:schemeClr val="accent5"/>
                </a:solidFill>
              </a:rPr>
              <a:t>meinem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Telefon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08400" y="1200150"/>
            <a:ext cx="4978400" cy="339407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öffne die App der NMBS/SNCB.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kaufe meinen Fahrausweis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/>
              <a:t>      mit meinem Betreuer.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speichere meinen Fahrausweis in meinem Telefon.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409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98425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984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0967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57175"/>
            <a:ext cx="652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03325"/>
            <a:ext cx="263683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 txBox="1">
            <a:spLocks/>
          </p:cNvSpPr>
          <p:nvPr/>
        </p:nvSpPr>
        <p:spPr bwMode="auto">
          <a:xfrm>
            <a:off x="6275388" y="2084388"/>
            <a:ext cx="2352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23555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23556" name="Content Placeholder 1"/>
          <p:cNvSpPr txBox="1">
            <a:spLocks/>
          </p:cNvSpPr>
          <p:nvPr/>
        </p:nvSpPr>
        <p:spPr bwMode="auto">
          <a:xfrm>
            <a:off x="6140450" y="1293813"/>
            <a:ext cx="23526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23557" name="Content Placeholder 1"/>
          <p:cNvSpPr txBox="1">
            <a:spLocks/>
          </p:cNvSpPr>
          <p:nvPr/>
        </p:nvSpPr>
        <p:spPr bwMode="auto">
          <a:xfrm>
            <a:off x="6140450" y="1801813"/>
            <a:ext cx="23526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r>
              <a:rPr lang="en-US" altLang="en-US" sz="2800"/>
              <a:t> 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395288" y="971550"/>
            <a:ext cx="8416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1500" b="1"/>
          </a:p>
          <a:p>
            <a:pPr eaLnBrk="1" hangingPunct="1"/>
            <a:endParaRPr lang="en-GB" altLang="en-US"/>
          </a:p>
        </p:txBody>
      </p:sp>
      <p:sp>
        <p:nvSpPr>
          <p:cNvPr id="23559" name="Rectangle 1"/>
          <p:cNvSpPr>
            <a:spLocks noChangeArrowheads="1"/>
          </p:cNvSpPr>
          <p:nvPr/>
        </p:nvSpPr>
        <p:spPr bwMode="auto">
          <a:xfrm>
            <a:off x="355600" y="971550"/>
            <a:ext cx="878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n-US"/>
          </a:p>
        </p:txBody>
      </p:sp>
      <p:sp>
        <p:nvSpPr>
          <p:cNvPr id="11" name="Rectangle 10"/>
          <p:cNvSpPr/>
          <p:nvPr/>
        </p:nvSpPr>
        <p:spPr>
          <a:xfrm>
            <a:off x="674688" y="957263"/>
            <a:ext cx="7953375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chemeClr val="accent5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accent5"/>
                </a:solidFill>
                <a:latin typeface="+mj-lt"/>
                <a:cs typeface="+mn-cs"/>
              </a:rPr>
              <a:t>Die 8 </a:t>
            </a:r>
            <a:r>
              <a:rPr b="1" dirty="0" err="1">
                <a:solidFill>
                  <a:schemeClr val="accent5"/>
                </a:solidFill>
                <a:latin typeface="+mj-lt"/>
                <a:cs typeface="+mn-cs"/>
              </a:rPr>
              <a:t>Etappen</a:t>
            </a:r>
            <a:r>
              <a:rPr b="1" dirty="0">
                <a:solidFill>
                  <a:schemeClr val="accent5"/>
                </a:solidFill>
                <a:latin typeface="+mj-lt"/>
                <a:cs typeface="+mn-cs"/>
              </a:rPr>
              <a:t> der </a:t>
            </a:r>
            <a:r>
              <a:rPr b="1" dirty="0" err="1">
                <a:solidFill>
                  <a:schemeClr val="accent5"/>
                </a:solidFill>
                <a:latin typeface="+mj-lt"/>
                <a:cs typeface="+mn-cs"/>
              </a:rPr>
              <a:t>Reise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…………………………………………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...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.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Seite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accent5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CC006A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accent3"/>
                </a:solidFill>
                <a:latin typeface="+mj-lt"/>
                <a:cs typeface="+mn-cs"/>
              </a:rPr>
              <a:t>Die </a:t>
            </a:r>
            <a:r>
              <a:rPr b="1" dirty="0" err="1">
                <a:solidFill>
                  <a:schemeClr val="accent3"/>
                </a:solidFill>
                <a:latin typeface="+mj-lt"/>
                <a:cs typeface="+mn-cs"/>
              </a:rPr>
              <a:t>Karte</a:t>
            </a:r>
            <a:r>
              <a:rPr b="1" dirty="0">
                <a:solidFill>
                  <a:schemeClr val="accent3"/>
                </a:solidFill>
                <a:latin typeface="+mj-lt"/>
                <a:cs typeface="+mn-cs"/>
              </a:rPr>
              <a:t>, um </a:t>
            </a:r>
            <a:r>
              <a:rPr b="1" dirty="0" err="1">
                <a:solidFill>
                  <a:schemeClr val="accent3"/>
                </a:solidFill>
                <a:latin typeface="+mj-lt"/>
                <a:cs typeface="+mn-cs"/>
              </a:rPr>
              <a:t>um</a:t>
            </a:r>
            <a:r>
              <a:rPr b="1" dirty="0">
                <a:solidFill>
                  <a:schemeClr val="accent3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chemeClr val="accent3"/>
                </a:solidFill>
                <a:latin typeface="+mj-lt"/>
                <a:cs typeface="+mn-cs"/>
              </a:rPr>
              <a:t>Hilfe</a:t>
            </a:r>
            <a:r>
              <a:rPr b="1" dirty="0">
                <a:solidFill>
                  <a:schemeClr val="accent3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chemeClr val="accent3"/>
                </a:solidFill>
                <a:latin typeface="+mj-lt"/>
                <a:cs typeface="+mn-cs"/>
              </a:rPr>
              <a:t>zu</a:t>
            </a:r>
            <a:r>
              <a:rPr b="1" dirty="0">
                <a:solidFill>
                  <a:schemeClr val="accent3"/>
                </a:solidFill>
                <a:latin typeface="+mj-lt"/>
                <a:cs typeface="+mn-cs"/>
              </a:rPr>
              <a:t> bitten 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………………………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.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……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…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. </a:t>
            </a:r>
            <a:r>
              <a:rPr dirty="0" err="1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Seite</a:t>
            </a:r>
            <a:r>
              <a:rPr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 69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Bei</a:t>
            </a:r>
            <a:r>
              <a:rPr b="1"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unvorhergesehenen</a:t>
            </a:r>
            <a:r>
              <a:rPr b="1"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Umständen</a:t>
            </a:r>
            <a:r>
              <a:rPr b="1" dirty="0">
                <a:solidFill>
                  <a:srgbClr val="CC006A"/>
                </a:solidFill>
                <a:latin typeface="+mj-lt"/>
                <a:cs typeface="+mn-cs"/>
              </a:rPr>
              <a:t>, </a:t>
            </a:r>
            <a:br>
              <a:rPr lang="en-GB" b="1" dirty="0">
                <a:solidFill>
                  <a:srgbClr val="CC006A"/>
                </a:solidFill>
                <a:latin typeface="+mj-lt"/>
                <a:cs typeface="+mn-cs"/>
              </a:rPr>
            </a:b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Schwierigkeiten</a:t>
            </a:r>
            <a:r>
              <a:rPr b="1"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oder</a:t>
            </a:r>
            <a:r>
              <a:rPr b="1"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b="1" dirty="0" err="1">
                <a:solidFill>
                  <a:srgbClr val="CC006A"/>
                </a:solidFill>
                <a:latin typeface="+mj-lt"/>
                <a:cs typeface="+mn-cs"/>
              </a:rPr>
              <a:t>Unsicherheiten</a:t>
            </a:r>
            <a:br>
              <a:rPr lang="en-GB" b="1" dirty="0">
                <a:solidFill>
                  <a:srgbClr val="CC006A"/>
                </a:solidFill>
                <a:latin typeface="+mj-lt"/>
                <a:cs typeface="+mn-cs"/>
              </a:rPr>
            </a:br>
            <a:r>
              <a:rPr dirty="0">
                <a:solidFill>
                  <a:srgbClr val="CC006A"/>
                </a:solidFill>
                <a:latin typeface="+mj-lt"/>
                <a:cs typeface="+mn-cs"/>
              </a:rPr>
              <a:t>Die NMBS/SNCB </a:t>
            </a:r>
            <a:r>
              <a:rPr dirty="0" err="1">
                <a:solidFill>
                  <a:srgbClr val="CC006A"/>
                </a:solidFill>
                <a:latin typeface="+mj-lt"/>
                <a:cs typeface="+mn-cs"/>
              </a:rPr>
              <a:t>hilft</a:t>
            </a:r>
            <a:r>
              <a:rPr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dirty="0" err="1">
                <a:solidFill>
                  <a:srgbClr val="CC006A"/>
                </a:solidFill>
                <a:latin typeface="+mj-lt"/>
                <a:cs typeface="+mn-cs"/>
              </a:rPr>
              <a:t>mir</a:t>
            </a:r>
            <a:r>
              <a:rPr dirty="0">
                <a:solidFill>
                  <a:srgbClr val="CC006A"/>
                </a:solidFill>
                <a:latin typeface="+mj-lt"/>
                <a:cs typeface="+mn-cs"/>
              </a:rPr>
              <a:t> </a:t>
            </a:r>
            <a:r>
              <a:rPr lang="en-GB" dirty="0">
                <a:solidFill>
                  <a:srgbClr val="CC006A"/>
                </a:solidFill>
                <a:latin typeface="+mj-lt"/>
                <a:cs typeface="+mn-cs"/>
              </a:rPr>
              <a:t>………………………….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………..….….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Seite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73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srgbClr val="CC006A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  <a:ea typeface="+mn-ea"/>
              </a:rPr>
              <a:t>Inhaltsverzeichnis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1"/>
          <p:cNvSpPr txBox="1">
            <a:spLocks/>
          </p:cNvSpPr>
          <p:nvPr/>
        </p:nvSpPr>
        <p:spPr bwMode="auto">
          <a:xfrm>
            <a:off x="1547813" y="915988"/>
            <a:ext cx="62642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algn="ctr"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>
              <a:solidFill>
                <a:srgbClr val="FF0000"/>
              </a:solidFill>
            </a:endParaRPr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5"/>
          <a:stretch>
            <a:fillRect/>
          </a:stretch>
        </p:blipFill>
        <p:spPr bwMode="auto">
          <a:xfrm>
            <a:off x="6232525" y="2787650"/>
            <a:ext cx="1171575" cy="159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0825" y="242888"/>
            <a:ext cx="8148638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Mein Fahrausweis am Schalter.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0" y="1166813"/>
            <a:ext cx="4038600" cy="334962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sage, wohin ich will.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zeige meine Ermäßigungskarte, </a:t>
            </a:r>
            <a:br>
              <a:rPr lang="en-GB" sz="1400" dirty="0"/>
            </a:br>
            <a:r>
              <a:rPr sz="1400"/>
              <a:t>falls ich eine habe.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99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257175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CC0EA94-5FC0-1F78-6CE7-CA695AF5A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-37" r="7402" b="37"/>
          <a:stretch/>
        </p:blipFill>
        <p:spPr bwMode="auto">
          <a:xfrm>
            <a:off x="727407" y="1167594"/>
            <a:ext cx="3602733" cy="29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975" y="273050"/>
            <a:ext cx="8424863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Mein Fahrausweis am Automaten. 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3011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grpSp>
        <p:nvGrpSpPr>
          <p:cNvPr id="43012" name="Group 7"/>
          <p:cNvGrpSpPr>
            <a:grpSpLocks/>
          </p:cNvGrpSpPr>
          <p:nvPr/>
        </p:nvGrpSpPr>
        <p:grpSpPr bwMode="auto">
          <a:xfrm>
            <a:off x="5568950" y="1888480"/>
            <a:ext cx="1401763" cy="1403350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30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301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285750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7838" y="871538"/>
            <a:ext cx="75501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Der Automat ist die Maschine, an der man Fahrausweise kauft.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6E7E929-6558-58C5-0B03-1022FD945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1" b="1487"/>
          <a:stretch/>
        </p:blipFill>
        <p:spPr bwMode="auto">
          <a:xfrm>
            <a:off x="611561" y="1490449"/>
            <a:ext cx="3888254" cy="32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1851025"/>
            <a:ext cx="8147050" cy="1441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5"/>
                </a:solidFill>
              </a:rPr>
              <a:t>Ich kann nicht lesen </a:t>
            </a:r>
            <a:br>
              <a:rPr lang="en-GB" dirty="0">
                <a:solidFill>
                  <a:schemeClr val="accent5"/>
                </a:solidFill>
              </a:rPr>
            </a:br>
            <a:r>
              <a:rPr>
                <a:solidFill>
                  <a:schemeClr val="accent5"/>
                </a:solidFill>
              </a:rPr>
              <a:t>oder nur wenig.</a:t>
            </a:r>
          </a:p>
        </p:txBody>
      </p:sp>
      <p:sp>
        <p:nvSpPr>
          <p:cNvPr id="4" name="Oval 3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40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57175"/>
            <a:ext cx="652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242888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Wenn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keine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Bankkarte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habe</a:t>
            </a:r>
            <a:r>
              <a:rPr sz="2400" dirty="0">
                <a:solidFill>
                  <a:schemeClr val="accent5"/>
                </a:solidFill>
              </a:rPr>
              <a:t>,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gehe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an </a:t>
            </a:r>
            <a:r>
              <a:rPr sz="2400" dirty="0" err="1">
                <a:solidFill>
                  <a:schemeClr val="accent5"/>
                </a:solidFill>
              </a:rPr>
              <a:t>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, der </a:t>
            </a:r>
            <a:r>
              <a:rPr sz="2400" dirty="0" err="1">
                <a:solidFill>
                  <a:schemeClr val="accent5"/>
                </a:solidFill>
              </a:rPr>
              <a:t>auch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Münzen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annimmt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5059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50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973138"/>
            <a:ext cx="652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1188" y="1236663"/>
            <a:ext cx="7642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Der Automat ist die Maschine, an der man Fahrausweise kauft.</a:t>
            </a:r>
          </a:p>
        </p:txBody>
      </p:sp>
      <p:sp>
        <p:nvSpPr>
          <p:cNvPr id="16" name="ZoneTexte 13"/>
          <p:cNvSpPr txBox="1"/>
          <p:nvPr/>
        </p:nvSpPr>
        <p:spPr>
          <a:xfrm>
            <a:off x="5801171" y="3849538"/>
            <a:ext cx="323532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Stelle, an der man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Münzen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einwirft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D4A2F45-8AE7-F1AE-79C0-7096F9F3E257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A3566D9-C829-661A-AFC2-C01ED0A0F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1032" r="15492" b="33325"/>
          <a:stretch/>
        </p:blipFill>
        <p:spPr bwMode="auto">
          <a:xfrm>
            <a:off x="467544" y="1779662"/>
            <a:ext cx="46085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1">
            <a:extLst>
              <a:ext uri="{FF2B5EF4-FFF2-40B4-BE49-F238E27FC236}">
                <a16:creationId xmlns:a16="http://schemas.microsoft.com/office/drawing/2014/main" id="{6BC867E8-E091-E057-24A9-2ABA8ECC9EB9}"/>
              </a:ext>
            </a:extLst>
          </p:cNvPr>
          <p:cNvSpPr/>
          <p:nvPr/>
        </p:nvSpPr>
        <p:spPr>
          <a:xfrm>
            <a:off x="3844791" y="3291830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63C67506-7721-4912-A983-E7989F44A899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4253766" y="3619281"/>
            <a:ext cx="1470362" cy="2550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4">
            <a:extLst>
              <a:ext uri="{FF2B5EF4-FFF2-40B4-BE49-F238E27FC236}">
                <a16:creationId xmlns:a16="http://schemas.microsoft.com/office/drawing/2014/main" id="{2A4BD45F-F281-9EA4-3696-7B847AC2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5026"/>
          <a:stretch/>
        </p:blipFill>
        <p:spPr bwMode="auto">
          <a:xfrm>
            <a:off x="5535842" y="1779662"/>
            <a:ext cx="1772462" cy="17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01B88C1B-149A-425E-9BAA-E878C30C2D66}"/>
              </a:ext>
            </a:extLst>
          </p:cNvPr>
          <p:cNvSpPr/>
          <p:nvPr/>
        </p:nvSpPr>
        <p:spPr>
          <a:xfrm>
            <a:off x="5704557" y="2071915"/>
            <a:ext cx="1027683" cy="8228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20">
            <a:extLst>
              <a:ext uri="{FF2B5EF4-FFF2-40B4-BE49-F238E27FC236}">
                <a16:creationId xmlns:a16="http://schemas.microsoft.com/office/drawing/2014/main" id="{26A915A7-788D-E6E6-E067-3BAC9A937823}"/>
              </a:ext>
            </a:extLst>
          </p:cNvPr>
          <p:cNvCxnSpPr>
            <a:cxnSpLocks/>
          </p:cNvCxnSpPr>
          <p:nvPr/>
        </p:nvCxnSpPr>
        <p:spPr>
          <a:xfrm>
            <a:off x="6156176" y="2894743"/>
            <a:ext cx="0" cy="856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">
            <a:extLst>
              <a:ext uri="{FF2B5EF4-FFF2-40B4-BE49-F238E27FC236}">
                <a16:creationId xmlns:a16="http://schemas.microsoft.com/office/drawing/2014/main" id="{28E2D101-5597-2275-DC55-9DF19887C7FA}"/>
              </a:ext>
            </a:extLst>
          </p:cNvPr>
          <p:cNvSpPr/>
          <p:nvPr/>
        </p:nvSpPr>
        <p:spPr>
          <a:xfrm>
            <a:off x="1763688" y="3291829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3">
            <a:extLst>
              <a:ext uri="{FF2B5EF4-FFF2-40B4-BE49-F238E27FC236}">
                <a16:creationId xmlns:a16="http://schemas.microsoft.com/office/drawing/2014/main" id="{66F6CDB4-8AB4-C2A8-F294-AB17C6E7EE6D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2172663" y="3619280"/>
            <a:ext cx="3551465" cy="489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123825"/>
            <a:ext cx="8905875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rufe</a:t>
            </a:r>
            <a:r>
              <a:rPr sz="2400" dirty="0">
                <a:solidFill>
                  <a:schemeClr val="accent5"/>
                </a:solidFill>
              </a:rPr>
              <a:t> an, um </a:t>
            </a:r>
            <a:r>
              <a:rPr sz="2400" dirty="0" err="1">
                <a:solidFill>
                  <a:schemeClr val="accent5"/>
                </a:solidFill>
              </a:rPr>
              <a:t>mir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beim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Kaufen</a:t>
            </a:r>
            <a:r>
              <a:rPr sz="2400" dirty="0">
                <a:solidFill>
                  <a:schemeClr val="accent5"/>
                </a:solidFill>
              </a:rPr>
              <a:t>  </a:t>
            </a:r>
            <a:r>
              <a:rPr sz="2400" dirty="0" err="1">
                <a:solidFill>
                  <a:schemeClr val="accent5"/>
                </a:solidFill>
              </a:rPr>
              <a:t>meines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Fahrausweises</a:t>
            </a:r>
            <a:r>
              <a:rPr sz="2400" dirty="0">
                <a:solidFill>
                  <a:schemeClr val="accent5"/>
                </a:solidFill>
              </a:rPr>
              <a:t> am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helfen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zu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lassen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6084" name="Content Placeholder 1"/>
          <p:cNvSpPr txBox="1">
            <a:spLocks/>
          </p:cNvSpPr>
          <p:nvPr/>
        </p:nvSpPr>
        <p:spPr bwMode="auto">
          <a:xfrm>
            <a:off x="2608263" y="1344613"/>
            <a:ext cx="2006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46085" name="Content Placeholder 1"/>
          <p:cNvSpPr txBox="1">
            <a:spLocks/>
          </p:cNvSpPr>
          <p:nvPr/>
        </p:nvSpPr>
        <p:spPr bwMode="auto">
          <a:xfrm>
            <a:off x="5076825" y="1322388"/>
            <a:ext cx="3654425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pic>
        <p:nvPicPr>
          <p:cNvPr id="46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49500"/>
            <a:ext cx="281781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609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284163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07063" y="1571625"/>
            <a:ext cx="3436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Das Personal der NMBS/SNCB hilft mir am Telefon, meinen Fahrausweis zu kaufen.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2E092-DD61-B0A3-BA91-9247B07D456A}"/>
              </a:ext>
            </a:extLst>
          </p:cNvPr>
          <p:cNvSpPr txBox="1">
            <a:spLocks/>
          </p:cNvSpPr>
          <p:nvPr/>
        </p:nvSpPr>
        <p:spPr>
          <a:xfrm>
            <a:off x="3728459" y="2642958"/>
            <a:ext cx="2046610" cy="61476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02 607 30 10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7BCCFD-F41C-0695-D669-B10250AF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2979725"/>
            <a:ext cx="2304000" cy="16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D98541D-A616-4BC0-9981-D9A6F9F7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214115"/>
            <a:ext cx="2304000" cy="17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7">
            <a:extLst>
              <a:ext uri="{FF2B5EF4-FFF2-40B4-BE49-F238E27FC236}">
                <a16:creationId xmlns:a16="http://schemas.microsoft.com/office/drawing/2014/main" id="{7B0713E1-82EC-CE59-33B1-A1889198A8A3}"/>
              </a:ext>
            </a:extLst>
          </p:cNvPr>
          <p:cNvCxnSpPr>
            <a:cxnSpLocks/>
          </p:cNvCxnSpPr>
          <p:nvPr/>
        </p:nvCxnSpPr>
        <p:spPr>
          <a:xfrm flipH="1" flipV="1">
            <a:off x="1814629" y="2095438"/>
            <a:ext cx="1841822" cy="547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14">
            <a:extLst>
              <a:ext uri="{FF2B5EF4-FFF2-40B4-BE49-F238E27FC236}">
                <a16:creationId xmlns:a16="http://schemas.microsoft.com/office/drawing/2014/main" id="{10B81BCF-6FF3-D3C3-A096-4BE4C17381F4}"/>
              </a:ext>
            </a:extLst>
          </p:cNvPr>
          <p:cNvCxnSpPr>
            <a:cxnSpLocks/>
          </p:cNvCxnSpPr>
          <p:nvPr/>
        </p:nvCxnSpPr>
        <p:spPr>
          <a:xfrm flipH="1">
            <a:off x="2246677" y="3257722"/>
            <a:ext cx="1409774" cy="32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205953"/>
            <a:ext cx="8905875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rufe</a:t>
            </a:r>
            <a:r>
              <a:rPr sz="2400" dirty="0">
                <a:solidFill>
                  <a:schemeClr val="accent5"/>
                </a:solidFill>
              </a:rPr>
              <a:t> an, um </a:t>
            </a:r>
            <a:r>
              <a:rPr sz="2400" dirty="0" err="1">
                <a:solidFill>
                  <a:schemeClr val="accent5"/>
                </a:solidFill>
              </a:rPr>
              <a:t>mir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beim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Kaufen</a:t>
            </a:r>
            <a:r>
              <a:rPr sz="2400" dirty="0">
                <a:solidFill>
                  <a:schemeClr val="accent5"/>
                </a:solidFill>
              </a:rPr>
              <a:t>  </a:t>
            </a:r>
            <a:r>
              <a:rPr sz="2400" dirty="0" err="1">
                <a:solidFill>
                  <a:schemeClr val="accent5"/>
                </a:solidFill>
              </a:rPr>
              <a:t>meines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Fahrausweises</a:t>
            </a:r>
            <a:r>
              <a:rPr sz="2400" dirty="0">
                <a:solidFill>
                  <a:schemeClr val="accent5"/>
                </a:solidFill>
              </a:rPr>
              <a:t> am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helfen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zu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lassen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7107" name="Content Placeholder 1"/>
          <p:cNvSpPr txBox="1">
            <a:spLocks/>
          </p:cNvSpPr>
          <p:nvPr/>
        </p:nvSpPr>
        <p:spPr bwMode="auto">
          <a:xfrm>
            <a:off x="2608263" y="1344613"/>
            <a:ext cx="2006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47108" name="Content Placeholder 1"/>
          <p:cNvSpPr txBox="1">
            <a:spLocks/>
          </p:cNvSpPr>
          <p:nvPr/>
        </p:nvSpPr>
        <p:spPr bwMode="auto">
          <a:xfrm>
            <a:off x="5076825" y="1322388"/>
            <a:ext cx="3654425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711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0" y="284163"/>
            <a:ext cx="6524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6688" y="1812925"/>
            <a:ext cx="362902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Wenn ich Kopfhörer habe, benutze ich sie.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Dann höre ich besser.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Dann ist es leichter, das Geld einzuwerfen, wenn man mir sagt, dass ich bezahlen muss.</a:t>
            </a:r>
          </a:p>
        </p:txBody>
      </p:sp>
      <p:pic>
        <p:nvPicPr>
          <p:cNvPr id="47112" name="Picture 3" descr="AdobeStock_90416634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511300"/>
            <a:ext cx="36004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56000" y="2613025"/>
            <a:ext cx="153511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250" y="187325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Was ich am Telefon sagen muss.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76375" y="1146175"/>
            <a:ext cx="7421563" cy="3394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sage den Bahnhof, an dem ich bin.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</p:txBody>
      </p:sp>
      <p:sp>
        <p:nvSpPr>
          <p:cNvPr id="48132" name="Content Placeholder 1"/>
          <p:cNvSpPr txBox="1">
            <a:spLocks/>
          </p:cNvSpPr>
          <p:nvPr/>
        </p:nvSpPr>
        <p:spPr bwMode="auto">
          <a:xfrm>
            <a:off x="2630488" y="1233488"/>
            <a:ext cx="2008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2" name="Oval 1"/>
          <p:cNvSpPr/>
          <p:nvPr/>
        </p:nvSpPr>
        <p:spPr>
          <a:xfrm>
            <a:off x="395288" y="2931790"/>
            <a:ext cx="720725" cy="720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8139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12813"/>
            <a:ext cx="646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6375" y="3027363"/>
            <a:ext cx="358775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sage die Nummer des Automaten,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an dem ich stehe.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8142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507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C3C185-3A5D-C953-D1D3-120E7FC2C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16" y="3668187"/>
            <a:ext cx="5200422" cy="631755"/>
          </a:xfrm>
          <a:prstGeom prst="rect">
            <a:avLst/>
          </a:prstGeom>
        </p:spPr>
      </p:pic>
      <p:sp>
        <p:nvSpPr>
          <p:cNvPr id="5" name="Oval 13">
            <a:extLst>
              <a:ext uri="{FF2B5EF4-FFF2-40B4-BE49-F238E27FC236}">
                <a16:creationId xmlns:a16="http://schemas.microsoft.com/office/drawing/2014/main" id="{E6072E40-A8BC-E11B-663D-30ED7993A3D0}"/>
              </a:ext>
            </a:extLst>
          </p:cNvPr>
          <p:cNvSpPr/>
          <p:nvPr/>
        </p:nvSpPr>
        <p:spPr>
          <a:xfrm>
            <a:off x="6337359" y="3723878"/>
            <a:ext cx="4659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1F9BAC33-11EE-D444-2EA7-F17CFED554D8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6735053" y="3079152"/>
            <a:ext cx="1551354" cy="7079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Oval 18">
            <a:extLst>
              <a:ext uri="{FF2B5EF4-FFF2-40B4-BE49-F238E27FC236}">
                <a16:creationId xmlns:a16="http://schemas.microsoft.com/office/drawing/2014/main" id="{C00CABD9-1CE0-0EB6-143A-5E1DDA81952B}"/>
              </a:ext>
            </a:extLst>
          </p:cNvPr>
          <p:cNvSpPr/>
          <p:nvPr/>
        </p:nvSpPr>
        <p:spPr>
          <a:xfrm>
            <a:off x="8163914" y="2475716"/>
            <a:ext cx="720080" cy="720080"/>
          </a:xfrm>
          <a:prstGeom prst="ellipse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14</a:t>
            </a:r>
          </a:p>
        </p:txBody>
      </p:sp>
      <p:pic>
        <p:nvPicPr>
          <p:cNvPr id="10" name="Picture 19" descr="Mains.png">
            <a:extLst>
              <a:ext uri="{FF2B5EF4-FFF2-40B4-BE49-F238E27FC236}">
                <a16:creationId xmlns:a16="http://schemas.microsoft.com/office/drawing/2014/main" id="{79777794-B60D-94DC-ECED-A1AD6226DF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439">
            <a:off x="6596512" y="3996888"/>
            <a:ext cx="786292" cy="7311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5E68677-FDB8-9BB6-B0A2-72DC9957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287" y="3072665"/>
            <a:ext cx="238497" cy="4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88" y="20161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Was ich am Telefon sagen muss.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19250" y="1233488"/>
            <a:ext cx="7278688" cy="339407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Ich</a:t>
            </a:r>
            <a:r>
              <a:rPr sz="1400" dirty="0"/>
              <a:t> sage den </a:t>
            </a:r>
            <a:r>
              <a:rPr sz="1400" dirty="0" err="1"/>
              <a:t>Bahnhof</a:t>
            </a:r>
            <a:r>
              <a:rPr sz="1400" dirty="0"/>
              <a:t>, </a:t>
            </a:r>
            <a:r>
              <a:rPr sz="1400" dirty="0" err="1"/>
              <a:t>zu</a:t>
            </a:r>
            <a:r>
              <a:rPr sz="1400" dirty="0"/>
              <a:t> </a:t>
            </a:r>
            <a:r>
              <a:rPr sz="1400" dirty="0" err="1"/>
              <a:t>dem</a:t>
            </a:r>
            <a:r>
              <a:rPr sz="1400" dirty="0"/>
              <a:t> </a:t>
            </a:r>
            <a:r>
              <a:rPr sz="1400" dirty="0" err="1"/>
              <a:t>ich</a:t>
            </a:r>
            <a:r>
              <a:rPr sz="1400" dirty="0"/>
              <a:t> will.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Ich</a:t>
            </a:r>
            <a:r>
              <a:rPr sz="1400" dirty="0"/>
              <a:t> sage, </a:t>
            </a:r>
            <a:r>
              <a:rPr sz="1400" dirty="0" err="1"/>
              <a:t>ob</a:t>
            </a:r>
            <a:r>
              <a:rPr sz="1400" dirty="0"/>
              <a:t>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eine</a:t>
            </a:r>
            <a:r>
              <a:rPr sz="1400" dirty="0"/>
              <a:t> </a:t>
            </a:r>
            <a:r>
              <a:rPr sz="1400" dirty="0" err="1"/>
              <a:t>Ermäßigungskarte</a:t>
            </a:r>
            <a:r>
              <a:rPr sz="1400" dirty="0"/>
              <a:t> </a:t>
            </a:r>
            <a:r>
              <a:rPr sz="1400" dirty="0" err="1"/>
              <a:t>habe</a:t>
            </a:r>
            <a:r>
              <a:rPr sz="1400" dirty="0"/>
              <a:t>.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9156" name="Content Placeholder 1"/>
          <p:cNvSpPr txBox="1">
            <a:spLocks/>
          </p:cNvSpPr>
          <p:nvPr/>
        </p:nvSpPr>
        <p:spPr bwMode="auto">
          <a:xfrm>
            <a:off x="2630488" y="1233488"/>
            <a:ext cx="2008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8" name="Oval 17"/>
          <p:cNvSpPr/>
          <p:nvPr/>
        </p:nvSpPr>
        <p:spPr>
          <a:xfrm>
            <a:off x="428625" y="2787650"/>
            <a:ext cx="720725" cy="720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5"/>
          <a:stretch>
            <a:fillRect/>
          </a:stretch>
        </p:blipFill>
        <p:spPr bwMode="auto">
          <a:xfrm>
            <a:off x="623888" y="2908300"/>
            <a:ext cx="3508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916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1" name="Group 13"/>
          <p:cNvGrpSpPr>
            <a:grpSpLocks/>
          </p:cNvGrpSpPr>
          <p:nvPr/>
        </p:nvGrpSpPr>
        <p:grpSpPr bwMode="auto">
          <a:xfrm>
            <a:off x="428625" y="1492250"/>
            <a:ext cx="720725" cy="719138"/>
            <a:chOff x="3507164" y="3318611"/>
            <a:chExt cx="619248" cy="594508"/>
          </a:xfrm>
        </p:grpSpPr>
        <p:sp>
          <p:nvSpPr>
            <p:cNvPr id="49163" name="Content Placeholder 1"/>
            <p:cNvSpPr txBox="1">
              <a:spLocks/>
            </p:cNvSpPr>
            <p:nvPr/>
          </p:nvSpPr>
          <p:spPr bwMode="auto">
            <a:xfrm>
              <a:off x="3546840" y="3452104"/>
              <a:ext cx="539897" cy="32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SzPct val="80000"/>
                <a:buFont typeface="Arial" charset="0"/>
                <a:buNone/>
              </a:pPr>
              <a:endParaRPr lang="en-GB" altLang="en-US" sz="1900"/>
            </a:p>
            <a:p>
              <a:pPr eaLnBrk="1" hangingPunct="1">
                <a:spcBef>
                  <a:spcPct val="20000"/>
                </a:spcBef>
                <a:buSzPct val="80000"/>
                <a:buFont typeface="Arial" charset="0"/>
                <a:buNone/>
              </a:pPr>
              <a:endParaRPr lang="en-GB" altLang="en-US" sz="2800"/>
            </a:p>
          </p:txBody>
        </p:sp>
        <p:sp>
          <p:nvSpPr>
            <p:cNvPr id="16" name="Oval 15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D338A9FC-3AE5-C8CA-87E1-2D80AE8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8" y="1710440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1175" y="205953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Die Person am </a:t>
            </a:r>
            <a:r>
              <a:rPr sz="2400" dirty="0" err="1">
                <a:solidFill>
                  <a:schemeClr val="accent5"/>
                </a:solidFill>
              </a:rPr>
              <a:t>Telefon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>
                <a:solidFill>
                  <a:schemeClr val="accent5"/>
                </a:solidFill>
              </a:rPr>
              <a:t>hat </a:t>
            </a:r>
            <a:r>
              <a:rPr sz="2400" dirty="0" err="1">
                <a:solidFill>
                  <a:schemeClr val="accent5"/>
                </a:solidFill>
              </a:rPr>
              <a:t>meinen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Fahrausweis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ausgesucht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50180" name="Content Placeholder 1"/>
          <p:cNvSpPr txBox="1">
            <a:spLocks/>
          </p:cNvSpPr>
          <p:nvPr/>
        </p:nvSpPr>
        <p:spPr bwMode="auto">
          <a:xfrm>
            <a:off x="5076825" y="1322388"/>
            <a:ext cx="3654425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1900"/>
          </a:p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772767"/>
            <a:ext cx="245745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700338" y="2596680"/>
            <a:ext cx="14970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018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2034" y="1275581"/>
            <a:ext cx="4306301" cy="324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1082" y="1147382"/>
            <a:ext cx="4513217" cy="33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013" y="18256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sehe</a:t>
            </a:r>
            <a:r>
              <a:rPr sz="2400" dirty="0">
                <a:solidFill>
                  <a:schemeClr val="accent5"/>
                </a:solidFill>
              </a:rPr>
              <a:t> den </a:t>
            </a:r>
            <a:r>
              <a:rPr sz="2400" dirty="0" err="1">
                <a:solidFill>
                  <a:schemeClr val="accent5"/>
                </a:solidFill>
              </a:rPr>
              <a:t>Preis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Fahrausweises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sz="2400" dirty="0" err="1">
                <a:solidFill>
                  <a:schemeClr val="accent5"/>
                </a:solidFill>
              </a:rPr>
              <a:t>dem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Bildschirm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51204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0" name="Oval 9"/>
          <p:cNvSpPr/>
          <p:nvPr/>
        </p:nvSpPr>
        <p:spPr>
          <a:xfrm>
            <a:off x="5364088" y="2516188"/>
            <a:ext cx="1439937" cy="631626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012160" y="1923678"/>
            <a:ext cx="865187" cy="215900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1207" name="Picture 11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508250"/>
            <a:ext cx="1304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120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2CBA00DA-91FE-CB86-9187-BCE1AD0F4E2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578" name="Title 1"/>
          <p:cNvSpPr txBox="1">
            <a:spLocks/>
          </p:cNvSpPr>
          <p:nvPr/>
        </p:nvSpPr>
        <p:spPr bwMode="auto">
          <a:xfrm>
            <a:off x="539750" y="2355850"/>
            <a:ext cx="77041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Die 8 </a:t>
            </a:r>
            <a:r>
              <a:rPr lang="en-US" altLang="en-US" sz="2800" b="1" dirty="0" err="1">
                <a:solidFill>
                  <a:schemeClr val="bg1"/>
                </a:solidFill>
              </a:rPr>
              <a:t>Etappen</a:t>
            </a:r>
            <a:r>
              <a:rPr lang="en-US" altLang="en-US" sz="2800" b="1" dirty="0">
                <a:solidFill>
                  <a:schemeClr val="bg1"/>
                </a:solidFill>
              </a:rPr>
              <a:t> der </a:t>
            </a:r>
            <a:r>
              <a:rPr lang="en-US" altLang="en-US" sz="2800" b="1" dirty="0" err="1">
                <a:solidFill>
                  <a:schemeClr val="bg1"/>
                </a:solidFill>
              </a:rPr>
              <a:t>Reise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5E3A57D-FF44-0375-DB64-E5567399A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381316" y="1275606"/>
            <a:ext cx="3789390" cy="2861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325" y="21431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bezahle meinen Fahrausweis am Automaten.</a:t>
            </a:r>
          </a:p>
        </p:txBody>
      </p:sp>
      <p:sp>
        <p:nvSpPr>
          <p:cNvPr id="52228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8" name="Oval 7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223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Image 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413" y="1905000"/>
            <a:ext cx="10731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19438" y="2625725"/>
            <a:ext cx="2665412" cy="21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796136" y="2499742"/>
            <a:ext cx="865187" cy="863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0700" y="1814513"/>
            <a:ext cx="1296988" cy="18367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2235" name="Picture 14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258">
            <a:off x="6253163" y="2787650"/>
            <a:ext cx="1304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5"/>
                </a:solidFill>
              </a:rPr>
              <a:t>Zahlung hat geklappt! </a:t>
            </a:r>
            <a:br>
              <a:rPr lang="en-GB" dirty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575" y="1344141"/>
            <a:ext cx="3546475" cy="3171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 err="1"/>
              <a:t>Eine</a:t>
            </a:r>
            <a:r>
              <a:rPr sz="1400" dirty="0"/>
              <a:t> </a:t>
            </a:r>
            <a:r>
              <a:rPr sz="1400" dirty="0" err="1"/>
              <a:t>Quittung</a:t>
            </a:r>
            <a:r>
              <a:rPr sz="1400" dirty="0"/>
              <a:t> </a:t>
            </a:r>
            <a:r>
              <a:rPr sz="1400" dirty="0" err="1"/>
              <a:t>wird</a:t>
            </a:r>
            <a:r>
              <a:rPr sz="1400" dirty="0"/>
              <a:t> </a:t>
            </a:r>
            <a:r>
              <a:rPr sz="1400" dirty="0" err="1"/>
              <a:t>zusätzlich</a:t>
            </a:r>
            <a:r>
              <a:rPr sz="1400" dirty="0"/>
              <a:t> </a:t>
            </a:r>
            <a:r>
              <a:rPr sz="1400" dirty="0" err="1"/>
              <a:t>zu</a:t>
            </a:r>
            <a:r>
              <a:rPr sz="1400" dirty="0"/>
              <a:t> </a:t>
            </a:r>
            <a:r>
              <a:rPr sz="1400" dirty="0" err="1"/>
              <a:t>meinem</a:t>
            </a:r>
            <a:r>
              <a:rPr sz="1400" dirty="0"/>
              <a:t> </a:t>
            </a:r>
            <a:r>
              <a:rPr sz="1400" dirty="0" err="1"/>
              <a:t>Fahrausweis</a:t>
            </a:r>
            <a:r>
              <a:rPr sz="1400" dirty="0"/>
              <a:t> </a:t>
            </a:r>
            <a:r>
              <a:rPr sz="1400" dirty="0" err="1"/>
              <a:t>gedruckt</a:t>
            </a:r>
            <a:r>
              <a:rPr sz="1400" dirty="0"/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656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4870"/>
          <a:stretch/>
        </p:blipFill>
        <p:spPr bwMode="auto">
          <a:xfrm>
            <a:off x="395536" y="1008964"/>
            <a:ext cx="4892535" cy="348460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165">
            <a:off x="1517757" y="2336789"/>
            <a:ext cx="1230251" cy="11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8">
            <a:extLst>
              <a:ext uri="{FF2B5EF4-FFF2-40B4-BE49-F238E27FC236}">
                <a16:creationId xmlns:a16="http://schemas.microsoft.com/office/drawing/2014/main" id="{3B508EA9-711B-CE06-C8EB-FC7F8236E17D}"/>
              </a:ext>
            </a:extLst>
          </p:cNvPr>
          <p:cNvSpPr/>
          <p:nvPr/>
        </p:nvSpPr>
        <p:spPr>
          <a:xfrm>
            <a:off x="971600" y="2427709"/>
            <a:ext cx="814809" cy="39661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C9F85CC3-4D74-9F20-D515-159C5EB51DAA}"/>
              </a:ext>
            </a:extLst>
          </p:cNvPr>
          <p:cNvSpPr/>
          <p:nvPr/>
        </p:nvSpPr>
        <p:spPr>
          <a:xfrm>
            <a:off x="2915816" y="2139677"/>
            <a:ext cx="1867273" cy="40740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8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AC789973-9CCA-8D52-3268-2F4BBB25D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676256F3-E6CB-DD3B-408C-833699597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025" y="349969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nehme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Fahrausweis</a:t>
            </a:r>
            <a:r>
              <a:rPr sz="2400" dirty="0">
                <a:solidFill>
                  <a:schemeClr val="accent5"/>
                </a:solidFill>
              </a:rPr>
              <a:t> und </a:t>
            </a:r>
            <a:r>
              <a:rPr sz="2400" dirty="0" err="1">
                <a:solidFill>
                  <a:schemeClr val="accent5"/>
                </a:solidFill>
              </a:rPr>
              <a:t>meine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Quittung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aus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dem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54275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9" name="Oval 18"/>
          <p:cNvSpPr/>
          <p:nvPr/>
        </p:nvSpPr>
        <p:spPr>
          <a:xfrm>
            <a:off x="1732464" y="2284413"/>
            <a:ext cx="1223963" cy="12239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932363" y="1767210"/>
            <a:ext cx="1552575" cy="4445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olidFill>
                  <a:schemeClr val="tx1"/>
                </a:solidFill>
              </a:rPr>
              <a:t>Fahrausweis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9563" y="1767210"/>
            <a:ext cx="1944687" cy="4445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Quittung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2103438"/>
            <a:ext cx="0" cy="75565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24750" y="2139950"/>
            <a:ext cx="0" cy="75565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4285" name="Picture 20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2423">
            <a:off x="2237289" y="2998788"/>
            <a:ext cx="13049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4287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2500313"/>
            <a:ext cx="8280400" cy="1393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5"/>
                </a:solidFill>
              </a:rPr>
              <a:t>Ich kann lesen und schreiben.</a:t>
            </a:r>
          </a:p>
        </p:txBody>
      </p:sp>
      <p:sp>
        <p:nvSpPr>
          <p:cNvPr id="55299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4" name="Oval 3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53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242888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rgbClr val="004899"/>
                </a:solidFill>
              </a:rPr>
              <a:t>Wenn</a:t>
            </a:r>
            <a:r>
              <a:rPr sz="2400" dirty="0">
                <a:solidFill>
                  <a:srgbClr val="004899"/>
                </a:solidFill>
              </a:rPr>
              <a:t> </a:t>
            </a:r>
            <a:r>
              <a:rPr sz="2400" dirty="0" err="1">
                <a:solidFill>
                  <a:srgbClr val="004899"/>
                </a:solidFill>
              </a:rPr>
              <a:t>ich</a:t>
            </a:r>
            <a:r>
              <a:rPr sz="2400" dirty="0">
                <a:solidFill>
                  <a:srgbClr val="004899"/>
                </a:solidFill>
              </a:rPr>
              <a:t> </a:t>
            </a:r>
            <a:r>
              <a:rPr sz="2400" dirty="0" err="1">
                <a:solidFill>
                  <a:srgbClr val="004899"/>
                </a:solidFill>
              </a:rPr>
              <a:t>keine</a:t>
            </a:r>
            <a:r>
              <a:rPr sz="2400" dirty="0">
                <a:solidFill>
                  <a:srgbClr val="004899"/>
                </a:solidFill>
              </a:rPr>
              <a:t> </a:t>
            </a:r>
            <a:r>
              <a:rPr sz="2400" dirty="0" err="1">
                <a:solidFill>
                  <a:srgbClr val="004899"/>
                </a:solidFill>
              </a:rPr>
              <a:t>Bankkarte</a:t>
            </a:r>
            <a:r>
              <a:rPr sz="2400" dirty="0">
                <a:solidFill>
                  <a:srgbClr val="004899"/>
                </a:solidFill>
              </a:rPr>
              <a:t> </a:t>
            </a:r>
            <a:r>
              <a:rPr sz="2400" dirty="0" err="1">
                <a:solidFill>
                  <a:srgbClr val="004899"/>
                </a:solidFill>
              </a:rPr>
              <a:t>habe</a:t>
            </a:r>
            <a:r>
              <a:rPr sz="2400" dirty="0">
                <a:solidFill>
                  <a:srgbClr val="004899"/>
                </a:solidFill>
              </a:rPr>
              <a:t>, </a:t>
            </a:r>
            <a:r>
              <a:rPr sz="2400" dirty="0" err="1">
                <a:solidFill>
                  <a:schemeClr val="accent5"/>
                </a:solidFill>
              </a:rPr>
              <a:t>gehe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an </a:t>
            </a:r>
            <a:r>
              <a:rPr sz="2400" dirty="0" err="1">
                <a:solidFill>
                  <a:schemeClr val="accent5"/>
                </a:solidFill>
              </a:rPr>
              <a:t>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, der </a:t>
            </a:r>
            <a:r>
              <a:rPr sz="2400" dirty="0" err="1">
                <a:solidFill>
                  <a:schemeClr val="accent5"/>
                </a:solidFill>
              </a:rPr>
              <a:t>auch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Münzen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annimmt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56323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632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973138"/>
            <a:ext cx="652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58788" y="1206500"/>
            <a:ext cx="73453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Der Automat ist die Maschine, an der man Fahrausweise kauft.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5AFBB439-4F7F-51F9-28BB-F6BDBEBE40BC}"/>
              </a:ext>
            </a:extLst>
          </p:cNvPr>
          <p:cNvGrpSpPr/>
          <p:nvPr/>
        </p:nvGrpSpPr>
        <p:grpSpPr>
          <a:xfrm>
            <a:off x="4934102" y="1578692"/>
            <a:ext cx="1402567" cy="1402567"/>
            <a:chOff x="4499992" y="1275606"/>
            <a:chExt cx="614768" cy="6147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BDFF7F-9714-4D74-5214-4CD9141451BB}"/>
                </a:ext>
              </a:extLst>
            </p:cNvPr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DE627F3-5D88-266C-C9E2-1BCC0B976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9887DBD6-1A45-E6A8-BE54-3D49CF6D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707974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1BAA198-92A8-E445-E0EC-8586EB54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34558" r="11879" b="28851"/>
          <a:stretch/>
        </p:blipFill>
        <p:spPr bwMode="auto">
          <a:xfrm>
            <a:off x="6170916" y="2858432"/>
            <a:ext cx="2072539" cy="16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6">
            <a:extLst>
              <a:ext uri="{FF2B5EF4-FFF2-40B4-BE49-F238E27FC236}">
                <a16:creationId xmlns:a16="http://schemas.microsoft.com/office/drawing/2014/main" id="{B3536F1A-13C9-EFD0-5374-C55A511FC903}"/>
              </a:ext>
            </a:extLst>
          </p:cNvPr>
          <p:cNvSpPr/>
          <p:nvPr/>
        </p:nvSpPr>
        <p:spPr>
          <a:xfrm>
            <a:off x="6152019" y="3307384"/>
            <a:ext cx="868253" cy="69517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88" y="205953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Ich </a:t>
            </a:r>
            <a:r>
              <a:rPr sz="2400" dirty="0" err="1">
                <a:solidFill>
                  <a:schemeClr val="accent5"/>
                </a:solidFill>
              </a:rPr>
              <a:t>wähle</a:t>
            </a:r>
            <a:r>
              <a:rPr sz="2400" dirty="0">
                <a:solidFill>
                  <a:schemeClr val="accent5"/>
                </a:solidFill>
              </a:rPr>
              <a:t> Deutsch, in dem ich auf DE </a:t>
            </a:r>
            <a:r>
              <a:rPr sz="2400" dirty="0" err="1">
                <a:solidFill>
                  <a:schemeClr val="accent5"/>
                </a:solidFill>
              </a:rPr>
              <a:t>drücke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57347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pic>
        <p:nvPicPr>
          <p:cNvPr id="57348" name="Imag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" b="3333"/>
          <a:stretch/>
        </p:blipFill>
        <p:spPr bwMode="auto">
          <a:xfrm>
            <a:off x="1908175" y="866603"/>
            <a:ext cx="5075238" cy="36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787900" y="3223784"/>
            <a:ext cx="738188" cy="7715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7350" name="Picture 7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741">
            <a:off x="5130006" y="3630978"/>
            <a:ext cx="7858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735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850" y="33338"/>
            <a:ext cx="8640763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rgbClr val="FF0000"/>
                </a:solidFill>
              </a:rPr>
              <a:t>Wenn</a:t>
            </a:r>
            <a:r>
              <a:rPr sz="2400" dirty="0">
                <a:solidFill>
                  <a:srgbClr val="FF0000"/>
                </a:solidFill>
              </a:rPr>
              <a:t> ich </a:t>
            </a:r>
            <a:r>
              <a:rPr sz="2400" dirty="0" err="1">
                <a:solidFill>
                  <a:srgbClr val="FF0000"/>
                </a:solidFill>
              </a:rPr>
              <a:t>einen</a:t>
            </a:r>
            <a:r>
              <a:rPr sz="2400" dirty="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Ermäßigungsausweis</a:t>
            </a:r>
            <a:r>
              <a:rPr sz="2400" dirty="0">
                <a:solidFill>
                  <a:srgbClr val="FF0000"/>
                </a:solidFill>
              </a:rPr>
              <a:t> </a:t>
            </a:r>
            <a:br>
              <a:rPr lang="nl-BE" sz="2400" dirty="0">
                <a:solidFill>
                  <a:srgbClr val="FF0000"/>
                </a:solidFill>
              </a:rPr>
            </a:br>
            <a:r>
              <a:rPr sz="2400" dirty="0">
                <a:solidFill>
                  <a:srgbClr val="FF0000"/>
                </a:solidFill>
              </a:rPr>
              <a:t>„</a:t>
            </a:r>
            <a:r>
              <a:rPr lang="nl-BE" sz="2400" dirty="0">
                <a:solidFill>
                  <a:srgbClr val="FF0000"/>
                </a:solidFill>
              </a:rPr>
              <a:t>Mit Ermäßigung</a:t>
            </a:r>
            <a:r>
              <a:rPr sz="2400" dirty="0">
                <a:solidFill>
                  <a:srgbClr val="FF0000"/>
                </a:solidFill>
              </a:rPr>
              <a:t>“ </a:t>
            </a:r>
            <a:r>
              <a:rPr sz="2400" dirty="0" err="1">
                <a:solidFill>
                  <a:srgbClr val="FF0000"/>
                </a:solidFill>
              </a:rPr>
              <a:t>habe</a:t>
            </a:r>
            <a:r>
              <a:rPr sz="2400" dirty="0">
                <a:solidFill>
                  <a:srgbClr val="FF0000"/>
                </a:solidFill>
              </a:rPr>
              <a:t>, </a:t>
            </a:r>
            <a:r>
              <a:rPr sz="2400" dirty="0" err="1">
                <a:solidFill>
                  <a:srgbClr val="FF0000"/>
                </a:solidFill>
              </a:rPr>
              <a:t>drücke</a:t>
            </a:r>
            <a:r>
              <a:rPr sz="2400" dirty="0">
                <a:solidFill>
                  <a:srgbClr val="FF0000"/>
                </a:solidFill>
              </a:rPr>
              <a:t> ich auf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“</a:t>
            </a:r>
            <a:r>
              <a:rPr lang="en-GB" sz="2400" dirty="0" err="1">
                <a:solidFill>
                  <a:srgbClr val="FF0000"/>
                </a:solidFill>
              </a:rPr>
              <a:t>Erhöhte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Kostenerstattung</a:t>
            </a:r>
            <a:r>
              <a:rPr lang="en-GB" sz="2400" dirty="0">
                <a:solidFill>
                  <a:srgbClr val="FF0000"/>
                </a:solidFill>
              </a:rPr>
              <a:t>"</a:t>
            </a:r>
            <a:r>
              <a:rPr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9396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" name="Oval 6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940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BA195A2-E289-FA6E-0CDB-71E6EE648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803" y="1530230"/>
            <a:ext cx="3850105" cy="2870193"/>
          </a:xfrm>
          <a:prstGeom prst="rect">
            <a:avLst/>
          </a:prstGeom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16FFADC0-E73B-CC7E-33BC-4D27F668A898}"/>
              </a:ext>
            </a:extLst>
          </p:cNvPr>
          <p:cNvSpPr/>
          <p:nvPr/>
        </p:nvSpPr>
        <p:spPr>
          <a:xfrm>
            <a:off x="5004048" y="2139702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9" descr="Mains.png">
            <a:extLst>
              <a:ext uri="{FF2B5EF4-FFF2-40B4-BE49-F238E27FC236}">
                <a16:creationId xmlns:a16="http://schemas.microsoft.com/office/drawing/2014/main" id="{29A625AB-E451-6B96-3073-CEE32FC0C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6202300" y="2301429"/>
            <a:ext cx="785032" cy="730006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FC30297-6CA4-B9FB-4055-C58010A7A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45" y="1532463"/>
            <a:ext cx="3892681" cy="2911495"/>
          </a:xfrm>
          <a:prstGeom prst="rect">
            <a:avLst/>
          </a:prstGeom>
        </p:spPr>
      </p:pic>
      <p:sp>
        <p:nvSpPr>
          <p:cNvPr id="8" name="Oval 8">
            <a:extLst>
              <a:ext uri="{FF2B5EF4-FFF2-40B4-BE49-F238E27FC236}">
                <a16:creationId xmlns:a16="http://schemas.microsoft.com/office/drawing/2014/main" id="{9F9935CC-2A19-0941-FA24-015B4E240DEF}"/>
              </a:ext>
            </a:extLst>
          </p:cNvPr>
          <p:cNvSpPr/>
          <p:nvPr/>
        </p:nvSpPr>
        <p:spPr>
          <a:xfrm>
            <a:off x="598375" y="3622626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>
            <a:extLst>
              <a:ext uri="{FF2B5EF4-FFF2-40B4-BE49-F238E27FC236}">
                <a16:creationId xmlns:a16="http://schemas.microsoft.com/office/drawing/2014/main" id="{C09DEC25-4858-B241-90F6-5AB0F074D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1796627" y="3784353"/>
            <a:ext cx="785032" cy="7300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950" y="19526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drücke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sz="2400" dirty="0" err="1">
                <a:solidFill>
                  <a:schemeClr val="accent5"/>
                </a:solidFill>
              </a:rPr>
              <a:t>meinen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bereits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gewählten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Abfahrtbahnhof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042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2A2ACC-6B50-5950-13DF-1C1E9EDE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1131314"/>
            <a:ext cx="5112568" cy="3792656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id="{0F7FD70B-7E91-F630-B782-EA14AA7E9F3A}"/>
              </a:ext>
            </a:extLst>
          </p:cNvPr>
          <p:cNvSpPr/>
          <p:nvPr/>
        </p:nvSpPr>
        <p:spPr>
          <a:xfrm>
            <a:off x="1835696" y="1923678"/>
            <a:ext cx="3600400" cy="5031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Mains.png">
            <a:extLst>
              <a:ext uri="{FF2B5EF4-FFF2-40B4-BE49-F238E27FC236}">
                <a16:creationId xmlns:a16="http://schemas.microsoft.com/office/drawing/2014/main" id="{FCDC92C8-E0CA-38FE-9A1D-AA905D2C7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788688" y="2268299"/>
            <a:ext cx="918554" cy="85416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7038" y="205953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schreibe</a:t>
            </a:r>
            <a:r>
              <a:rPr sz="2400" dirty="0">
                <a:solidFill>
                  <a:schemeClr val="accent5"/>
                </a:solidFill>
              </a:rPr>
              <a:t> den </a:t>
            </a:r>
            <a:r>
              <a:rPr sz="2400" dirty="0" err="1">
                <a:solidFill>
                  <a:schemeClr val="accent5"/>
                </a:solidFill>
              </a:rPr>
              <a:t>Namen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Zielbahnhofs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>
                <a:solidFill>
                  <a:schemeClr val="accent5"/>
                </a:solidFill>
              </a:rPr>
              <a:t> und </a:t>
            </a:r>
            <a:r>
              <a:rPr sz="2400" dirty="0" err="1">
                <a:solidFill>
                  <a:schemeClr val="accent5"/>
                </a:solidFill>
              </a:rPr>
              <a:t>drücke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lang="en-GB" sz="2400" dirty="0">
                <a:solidFill>
                  <a:schemeClr val="accent5"/>
                </a:solidFill>
              </a:rPr>
              <a:t>'</a:t>
            </a:r>
            <a:r>
              <a:rPr sz="2400" dirty="0" err="1">
                <a:solidFill>
                  <a:schemeClr val="accent5"/>
                </a:solidFill>
              </a:rPr>
              <a:t>Weiter</a:t>
            </a:r>
            <a:r>
              <a:rPr lang="en-GB" sz="2400" dirty="0">
                <a:solidFill>
                  <a:schemeClr val="accent5"/>
                </a:solidFill>
              </a:rPr>
              <a:t>'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145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136" y="1379088"/>
            <a:ext cx="3795010" cy="28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96181" y="2787773"/>
            <a:ext cx="3887787" cy="10081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491880" y="2350343"/>
            <a:ext cx="746125" cy="47466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1450" name="Picture 14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741">
            <a:off x="2655213" y="2066180"/>
            <a:ext cx="784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3352" y="1393424"/>
            <a:ext cx="3812854" cy="283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7452320" y="3804788"/>
            <a:ext cx="800100" cy="431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1447" name="Picture 10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741">
            <a:off x="7689533" y="4093870"/>
            <a:ext cx="7842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4716016" y="2787774"/>
            <a:ext cx="2520950" cy="431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8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7478" y="1902427"/>
            <a:ext cx="3802954" cy="283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794" y="1919044"/>
            <a:ext cx="3871912" cy="288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15081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wähle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62469" name="Content Placeholder 1"/>
          <p:cNvSpPr txBox="1">
            <a:spLocks/>
          </p:cNvSpPr>
          <p:nvPr/>
        </p:nvSpPr>
        <p:spPr bwMode="auto">
          <a:xfrm>
            <a:off x="458788" y="2272497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8" name="Oval 7"/>
          <p:cNvSpPr/>
          <p:nvPr/>
        </p:nvSpPr>
        <p:spPr>
          <a:xfrm>
            <a:off x="704850" y="2489984"/>
            <a:ext cx="1366838" cy="5984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2471" name="Picture 9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09">
            <a:off x="1758950" y="3390097"/>
            <a:ext cx="8461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6444208" y="3172857"/>
            <a:ext cx="647700" cy="67786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2473" name="Picture 11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09">
            <a:off x="6592113" y="3462307"/>
            <a:ext cx="8461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548036" y="3105934"/>
            <a:ext cx="647700" cy="67786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41588" y="2491572"/>
            <a:ext cx="1368425" cy="28733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571750" y="3426609"/>
            <a:ext cx="1366838" cy="2889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2478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850" y="596900"/>
            <a:ext cx="5543550" cy="11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Einzelfahrt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oder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Hin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 und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Rückfahrt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das Datum;</a:t>
            </a:r>
          </a:p>
          <a:p>
            <a:pPr marL="285750" indent="-285750" fontAlgn="auto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Anzahl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Reisenden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Klasse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Reise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cxnSp>
        <p:nvCxnSpPr>
          <p:cNvPr id="7" name="Straight Arrow Connector 6"/>
          <p:cNvCxnSpPr>
            <a:cxnSpLocks/>
            <a:endCxn id="11" idx="1"/>
          </p:cNvCxnSpPr>
          <p:nvPr/>
        </p:nvCxnSpPr>
        <p:spPr>
          <a:xfrm>
            <a:off x="2195736" y="3272128"/>
            <a:ext cx="43433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666875" y="1231900"/>
            <a:ext cx="7329488" cy="5953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bereite meine Reise mit meinem Betreuer vor.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66875" y="2076450"/>
            <a:ext cx="7104063" cy="5953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suche den Eingang des Abfahrtbahnhofs.</a:t>
            </a:r>
          </a:p>
          <a:p>
            <a:pPr fontAlgn="auto">
              <a:spcAft>
                <a:spcPts val="0"/>
              </a:spcAft>
              <a:defRPr/>
            </a:pP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662113" y="2951163"/>
            <a:ext cx="7327900" cy="59372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kaufe meinen Fahrausweis.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200" i="1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666875" y="3765550"/>
            <a:ext cx="6342063" cy="5953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gehe auf den Bahnsteig.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Die 8 Etappen</a:t>
            </a:r>
          </a:p>
        </p:txBody>
      </p:sp>
      <p:sp>
        <p:nvSpPr>
          <p:cNvPr id="25" name="Oval 24"/>
          <p:cNvSpPr/>
          <p:nvPr/>
        </p:nvSpPr>
        <p:spPr>
          <a:xfrm>
            <a:off x="765175" y="1231900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8" name="Picture 1" descr="Visu 1 bla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341438"/>
            <a:ext cx="334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765175" y="3765550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0" name="Picture 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836988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765175" y="2921000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EFB1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892425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3" name="Group 2"/>
          <p:cNvGrpSpPr>
            <a:grpSpLocks/>
          </p:cNvGrpSpPr>
          <p:nvPr/>
        </p:nvGrpSpPr>
        <p:grpSpPr bwMode="auto">
          <a:xfrm>
            <a:off x="765175" y="2051050"/>
            <a:ext cx="646113" cy="646113"/>
            <a:chOff x="735597" y="2048550"/>
            <a:chExt cx="646327" cy="646327"/>
          </a:xfrm>
        </p:grpSpPr>
        <p:sp>
          <p:nvSpPr>
            <p:cNvPr id="29" name="Oval 28"/>
            <p:cNvSpPr/>
            <p:nvPr/>
          </p:nvSpPr>
          <p:spPr>
            <a:xfrm>
              <a:off x="749890" y="2077134"/>
              <a:ext cx="617742" cy="5939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615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97" y="2048550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075" y="277962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drücke</a:t>
            </a:r>
            <a:r>
              <a:rPr sz="2400" dirty="0">
                <a:solidFill>
                  <a:schemeClr val="accent5"/>
                </a:solidFill>
              </a:rPr>
              <a:t> auf „</a:t>
            </a:r>
            <a:r>
              <a:rPr sz="2400" dirty="0" err="1">
                <a:solidFill>
                  <a:schemeClr val="accent5"/>
                </a:solidFill>
              </a:rPr>
              <a:t>Weiter</a:t>
            </a:r>
            <a:r>
              <a:rPr sz="2400" dirty="0">
                <a:solidFill>
                  <a:schemeClr val="accent5"/>
                </a:solidFill>
              </a:rPr>
              <a:t>“,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dann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drücke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auf „</a:t>
            </a:r>
            <a:r>
              <a:rPr sz="2400" dirty="0" err="1">
                <a:solidFill>
                  <a:schemeClr val="accent5"/>
                </a:solidFill>
              </a:rPr>
              <a:t>Bezahlen</a:t>
            </a:r>
            <a:r>
              <a:rPr sz="2400" dirty="0">
                <a:solidFill>
                  <a:schemeClr val="accent5"/>
                </a:solidFill>
              </a:rPr>
              <a:t>“.</a:t>
            </a:r>
            <a:br>
              <a:rPr lang="en-GB" dirty="0">
                <a:solidFill>
                  <a:srgbClr val="E2AC00"/>
                </a:solidFill>
              </a:rPr>
            </a:br>
            <a:endParaRPr lang="en-GB" dirty="0">
              <a:solidFill>
                <a:srgbClr val="E2AC00"/>
              </a:solidFill>
            </a:endParaRPr>
          </a:p>
        </p:txBody>
      </p:sp>
      <p:sp>
        <p:nvSpPr>
          <p:cNvPr id="63493" name="Content Placeholder 1"/>
          <p:cNvSpPr txBox="1">
            <a:spLocks/>
          </p:cNvSpPr>
          <p:nvPr/>
        </p:nvSpPr>
        <p:spPr bwMode="auto">
          <a:xfrm>
            <a:off x="251520" y="2361796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0" name="Oval 9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349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665" y="1399180"/>
            <a:ext cx="3940175" cy="293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76728" y="3900990"/>
            <a:ext cx="792162" cy="5048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006" y="1391181"/>
            <a:ext cx="3936000" cy="2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678422" y="3869240"/>
            <a:ext cx="841375" cy="53657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3496" name="Picture 11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111">
            <a:off x="8044999" y="4044954"/>
            <a:ext cx="9191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2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569">
            <a:off x="3698761" y="4135673"/>
            <a:ext cx="9191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575" y="19526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sehe den Preis meines Fahrausweises auf dem Bildschirm.</a:t>
            </a:r>
          </a:p>
        </p:txBody>
      </p:sp>
      <p:sp>
        <p:nvSpPr>
          <p:cNvPr id="8" name="Oval 7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451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9790" y="1075181"/>
            <a:ext cx="4458705" cy="331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5868144" y="1851670"/>
            <a:ext cx="863600" cy="36036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148064" y="2499742"/>
            <a:ext cx="1584176" cy="57606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813BDD5-B4B6-3AF2-6F65-6699CA160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484432" y="1308552"/>
            <a:ext cx="3789390" cy="28619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325" y="349970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bezahle meinen Fahrausweis am Automaten.</a:t>
            </a:r>
          </a:p>
        </p:txBody>
      </p:sp>
      <p:sp>
        <p:nvSpPr>
          <p:cNvPr id="65540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8" name="Oval 7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554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Image 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413" y="1905000"/>
            <a:ext cx="10731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119438" y="2625725"/>
            <a:ext cx="2748706" cy="2340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68144" y="2499742"/>
            <a:ext cx="865187" cy="863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0700" y="1814513"/>
            <a:ext cx="1296988" cy="18367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5547" name="Picture 14" descr="Mai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258">
            <a:off x="6253163" y="2787650"/>
            <a:ext cx="1304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err="1">
                <a:solidFill>
                  <a:schemeClr val="accent5"/>
                </a:solidFill>
              </a:rPr>
              <a:t>Zahlung</a:t>
            </a:r>
            <a:r>
              <a:rPr dirty="0">
                <a:solidFill>
                  <a:schemeClr val="accent5"/>
                </a:solidFill>
              </a:rPr>
              <a:t> hat </a:t>
            </a:r>
            <a:r>
              <a:rPr dirty="0" err="1">
                <a:solidFill>
                  <a:schemeClr val="accent5"/>
                </a:solidFill>
              </a:rPr>
              <a:t>geklappt</a:t>
            </a:r>
            <a:r>
              <a:rPr dirty="0">
                <a:solidFill>
                  <a:schemeClr val="accent5"/>
                </a:solidFill>
              </a:rPr>
              <a:t>! </a:t>
            </a:r>
            <a:br>
              <a:rPr lang="en-GB" dirty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575" y="1200150"/>
            <a:ext cx="3546475" cy="3171825"/>
          </a:xfrm>
        </p:spPr>
        <p:txBody>
          <a:bodyPr/>
          <a:lstStyle/>
          <a:p>
            <a:pPr eaLnBrk="1" fontAlgn="auto" hangingPunct="1">
              <a:lnSpc>
                <a:spcPts val="198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 err="1"/>
              <a:t>Eine</a:t>
            </a:r>
            <a:r>
              <a:rPr sz="1400" dirty="0"/>
              <a:t> </a:t>
            </a:r>
            <a:r>
              <a:rPr sz="1400" dirty="0" err="1"/>
              <a:t>Quittung</a:t>
            </a:r>
            <a:r>
              <a:rPr sz="1400" dirty="0"/>
              <a:t> </a:t>
            </a:r>
            <a:r>
              <a:rPr sz="1400" dirty="0" err="1"/>
              <a:t>wird</a:t>
            </a:r>
            <a:r>
              <a:rPr sz="1400" dirty="0"/>
              <a:t> </a:t>
            </a:r>
            <a:r>
              <a:rPr sz="1400" dirty="0" err="1"/>
              <a:t>zusätzlich</a:t>
            </a:r>
            <a:r>
              <a:rPr sz="1400" dirty="0"/>
              <a:t> </a:t>
            </a:r>
            <a:r>
              <a:rPr sz="1400" dirty="0" err="1"/>
              <a:t>zu</a:t>
            </a:r>
            <a:r>
              <a:rPr sz="1400" dirty="0"/>
              <a:t> </a:t>
            </a:r>
            <a:r>
              <a:rPr sz="1400" dirty="0" err="1"/>
              <a:t>meinem</a:t>
            </a:r>
            <a:r>
              <a:rPr sz="1400" dirty="0"/>
              <a:t> </a:t>
            </a:r>
            <a:r>
              <a:rPr sz="1400" dirty="0" err="1"/>
              <a:t>Fahrausweis</a:t>
            </a:r>
            <a:r>
              <a:rPr sz="1400" dirty="0"/>
              <a:t> </a:t>
            </a:r>
            <a:r>
              <a:rPr sz="1400" dirty="0" err="1"/>
              <a:t>gedruckt</a:t>
            </a:r>
            <a:r>
              <a:rPr sz="1400" dirty="0"/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656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239" r="1503" b="5326"/>
          <a:stretch/>
        </p:blipFill>
        <p:spPr bwMode="auto">
          <a:xfrm>
            <a:off x="444843" y="1128327"/>
            <a:ext cx="4769708" cy="34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5" name="Group 4"/>
          <p:cNvGrpSpPr>
            <a:grpSpLocks/>
          </p:cNvGrpSpPr>
          <p:nvPr/>
        </p:nvGrpSpPr>
        <p:grpSpPr bwMode="auto">
          <a:xfrm>
            <a:off x="840487" y="2211710"/>
            <a:ext cx="3947537" cy="720080"/>
            <a:chOff x="1015052" y="1668705"/>
            <a:chExt cx="4185923" cy="1349703"/>
          </a:xfrm>
        </p:grpSpPr>
        <p:sp>
          <p:nvSpPr>
            <p:cNvPr id="9" name="Oval 8"/>
            <p:cNvSpPr/>
            <p:nvPr/>
          </p:nvSpPr>
          <p:spPr>
            <a:xfrm>
              <a:off x="1015052" y="2478527"/>
              <a:ext cx="865251" cy="53988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139351" y="1668705"/>
              <a:ext cx="2061624" cy="67485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5" name="Picture 9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165">
            <a:off x="1497443" y="2572723"/>
            <a:ext cx="1230251" cy="11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025" y="205953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nehme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meinen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Fahrausweis</a:t>
            </a:r>
            <a:r>
              <a:rPr sz="2400" dirty="0">
                <a:solidFill>
                  <a:schemeClr val="accent5"/>
                </a:solidFill>
              </a:rPr>
              <a:t> und </a:t>
            </a:r>
            <a:r>
              <a:rPr sz="2400" dirty="0" err="1">
                <a:solidFill>
                  <a:schemeClr val="accent5"/>
                </a:solidFill>
              </a:rPr>
              <a:t>meine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Quittung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aus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dem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Automaten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8231188" y="284163"/>
            <a:ext cx="644525" cy="627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7599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71463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62D01A7F-756A-6CDE-B81D-F96BA7688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48920"/>
            <a:ext cx="3953291" cy="262285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5358BA-C7F4-2C4D-A58C-40CA283A1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677085"/>
            <a:ext cx="3953291" cy="2622857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972C28A-B7D9-2E40-0746-0FD7A25D6ED5}"/>
              </a:ext>
            </a:extLst>
          </p:cNvPr>
          <p:cNvSpPr txBox="1">
            <a:spLocks/>
          </p:cNvSpPr>
          <p:nvPr/>
        </p:nvSpPr>
        <p:spPr bwMode="auto">
          <a:xfrm>
            <a:off x="458788" y="2079414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44AA7CB3-0E8D-FF39-C4ED-BB5D1F94A85E}"/>
              </a:ext>
            </a:extLst>
          </p:cNvPr>
          <p:cNvSpPr/>
          <p:nvPr/>
        </p:nvSpPr>
        <p:spPr>
          <a:xfrm>
            <a:off x="1732464" y="2260389"/>
            <a:ext cx="1223963" cy="12239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E64C3-8353-C30C-1D02-06BE3287D7F6}"/>
              </a:ext>
            </a:extLst>
          </p:cNvPr>
          <p:cNvSpPr/>
          <p:nvPr/>
        </p:nvSpPr>
        <p:spPr>
          <a:xfrm>
            <a:off x="4932363" y="1743186"/>
            <a:ext cx="1552575" cy="4445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olidFill>
                  <a:schemeClr val="tx1"/>
                </a:solidFill>
              </a:rPr>
              <a:t>Fahrausweis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D10F4-0117-4089-3807-1B663839D193}"/>
              </a:ext>
            </a:extLst>
          </p:cNvPr>
          <p:cNvSpPr/>
          <p:nvPr/>
        </p:nvSpPr>
        <p:spPr>
          <a:xfrm>
            <a:off x="6659563" y="1743186"/>
            <a:ext cx="1944687" cy="4445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Quittung</a:t>
            </a:r>
          </a:p>
        </p:txBody>
      </p:sp>
      <p:cxnSp>
        <p:nvCxnSpPr>
          <p:cNvPr id="11" name="Straight Arrow Connector 5">
            <a:extLst>
              <a:ext uri="{FF2B5EF4-FFF2-40B4-BE49-F238E27FC236}">
                <a16:creationId xmlns:a16="http://schemas.microsoft.com/office/drawing/2014/main" id="{E09E4462-E4FB-9D2E-F1E0-AEBC128F4152}"/>
              </a:ext>
            </a:extLst>
          </p:cNvPr>
          <p:cNvCxnSpPr/>
          <p:nvPr/>
        </p:nvCxnSpPr>
        <p:spPr>
          <a:xfrm>
            <a:off x="5867400" y="2079414"/>
            <a:ext cx="0" cy="75565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6F1F4035-9325-66E8-3D0D-1D77E2B04282}"/>
              </a:ext>
            </a:extLst>
          </p:cNvPr>
          <p:cNvCxnSpPr/>
          <p:nvPr/>
        </p:nvCxnSpPr>
        <p:spPr>
          <a:xfrm>
            <a:off x="7524750" y="2115926"/>
            <a:ext cx="0" cy="75565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6761EE0-F8A2-24D2-0E9C-7AF8C8A036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1008063" y="2427288"/>
            <a:ext cx="8135937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/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Ich gehe auf den Bahnsteig.</a:t>
            </a:r>
            <a:br>
              <a:rPr lang="en-GB" altLang="en-US" sz="2800"/>
            </a:br>
            <a:endParaRPr lang="en-GB" altLang="en-US" sz="2800"/>
          </a:p>
        </p:txBody>
      </p:sp>
      <p:pic>
        <p:nvPicPr>
          <p:cNvPr id="68611" name="Picture 2" descr="Visu 4 bla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2211388"/>
            <a:ext cx="65722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269999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sehe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mir</a:t>
            </a:r>
            <a:r>
              <a:rPr sz="2400" dirty="0">
                <a:solidFill>
                  <a:schemeClr val="accent5"/>
                </a:solidFill>
              </a:rPr>
              <a:t> den </a:t>
            </a:r>
            <a:r>
              <a:rPr sz="2400" dirty="0" err="1">
                <a:solidFill>
                  <a:schemeClr val="accent5"/>
                </a:solidFill>
              </a:rPr>
              <a:t>Anzeigebildschirm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mit</a:t>
            </a:r>
            <a:r>
              <a:rPr sz="2400" dirty="0">
                <a:solidFill>
                  <a:schemeClr val="accent5"/>
                </a:solidFill>
              </a:rPr>
              <a:t> den </a:t>
            </a:r>
            <a:r>
              <a:rPr sz="2400" dirty="0" err="1">
                <a:solidFill>
                  <a:schemeClr val="accent5"/>
                </a:solidFill>
              </a:rPr>
              <a:t>Zügen</a:t>
            </a:r>
            <a:r>
              <a:rPr sz="2400" dirty="0">
                <a:solidFill>
                  <a:schemeClr val="accent5"/>
                </a:solidFill>
              </a:rPr>
              <a:t> an.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trike="sngStrik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44008" y="2283718"/>
            <a:ext cx="213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Richtung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des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Zuges</a:t>
            </a:r>
            <a:endParaRPr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2715766"/>
            <a:ext cx="1800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Bahnsteignummer</a:t>
            </a:r>
            <a:endParaRPr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1419622"/>
            <a:ext cx="2971800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Zum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Beispiel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8357718" y="384299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45" name="Picture 1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045" y="469231"/>
            <a:ext cx="244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12F69A17-7BFA-9F6A-290E-55841BA9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-274" r="7402" b="6546"/>
          <a:stretch/>
        </p:blipFill>
        <p:spPr>
          <a:xfrm>
            <a:off x="668340" y="1059582"/>
            <a:ext cx="3759644" cy="23042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2D9C10-CAB4-AD19-B1FA-3E4D73C09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13333"/>
            <a:ext cx="7772400" cy="894324"/>
          </a:xfrm>
          <a:prstGeom prst="rect">
            <a:avLst/>
          </a:prstGeom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86AA2DD1-D931-712D-633D-04C8FF480150}"/>
              </a:ext>
            </a:extLst>
          </p:cNvPr>
          <p:cNvSpPr/>
          <p:nvPr/>
        </p:nvSpPr>
        <p:spPr>
          <a:xfrm>
            <a:off x="2452716" y="3980552"/>
            <a:ext cx="3703460" cy="614071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2">
            <a:extLst>
              <a:ext uri="{FF2B5EF4-FFF2-40B4-BE49-F238E27FC236}">
                <a16:creationId xmlns:a16="http://schemas.microsoft.com/office/drawing/2014/main" id="{A9319FDC-5EAA-CF71-01A0-E2B5912CF135}"/>
              </a:ext>
            </a:extLst>
          </p:cNvPr>
          <p:cNvSpPr/>
          <p:nvPr/>
        </p:nvSpPr>
        <p:spPr>
          <a:xfrm>
            <a:off x="7878453" y="4025421"/>
            <a:ext cx="568362" cy="432049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086FCA80-63D2-9733-2004-7D4F8BF34BEC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7830488" y="3043133"/>
            <a:ext cx="332146" cy="982288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15">
            <a:extLst>
              <a:ext uri="{FF2B5EF4-FFF2-40B4-BE49-F238E27FC236}">
                <a16:creationId xmlns:a16="http://schemas.microsoft.com/office/drawing/2014/main" id="{5EFBB321-DC18-9903-E689-25710100B842}"/>
              </a:ext>
            </a:extLst>
          </p:cNvPr>
          <p:cNvCxnSpPr>
            <a:cxnSpLocks/>
          </p:cNvCxnSpPr>
          <p:nvPr/>
        </p:nvCxnSpPr>
        <p:spPr>
          <a:xfrm flipV="1">
            <a:off x="5148064" y="2641587"/>
            <a:ext cx="504056" cy="1383834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279549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Ich </a:t>
            </a:r>
            <a:r>
              <a:rPr sz="2400" dirty="0" err="1">
                <a:solidFill>
                  <a:schemeClr val="accent5"/>
                </a:solidFill>
              </a:rPr>
              <a:t>achte</a:t>
            </a:r>
            <a:r>
              <a:rPr sz="2400" dirty="0">
                <a:solidFill>
                  <a:schemeClr val="accent5"/>
                </a:solidFill>
              </a:rPr>
              <a:t> auf die  </a:t>
            </a:r>
            <a:r>
              <a:rPr sz="2400" dirty="0" err="1">
                <a:solidFill>
                  <a:schemeClr val="accent5"/>
                </a:solidFill>
              </a:rPr>
              <a:t>Lautsprecheransage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0659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0660" name="Content Placeholder 1"/>
          <p:cNvSpPr txBox="1">
            <a:spLocks/>
          </p:cNvSpPr>
          <p:nvPr/>
        </p:nvSpPr>
        <p:spPr bwMode="auto">
          <a:xfrm>
            <a:off x="3419475" y="1926183"/>
            <a:ext cx="2352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0661" name="Content Placeholder 1"/>
          <p:cNvSpPr txBox="1">
            <a:spLocks/>
          </p:cNvSpPr>
          <p:nvPr/>
        </p:nvSpPr>
        <p:spPr bwMode="auto">
          <a:xfrm>
            <a:off x="6140450" y="1801813"/>
            <a:ext cx="23526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r>
              <a:rPr lang="en-US" altLang="en-US" sz="2800"/>
              <a:t> </a:t>
            </a:r>
          </a:p>
        </p:txBody>
      </p:sp>
      <p:pic>
        <p:nvPicPr>
          <p:cNvPr id="70662" name="Picture 4" descr="DSC_43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2497683"/>
            <a:ext cx="29400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5" descr="oreil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642146"/>
            <a:ext cx="912813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609725" y="1268958"/>
            <a:ext cx="2940050" cy="1347788"/>
          </a:xfrm>
          <a:prstGeom prst="wedgeRoundRect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Der Zug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Brüssel</a:t>
            </a:r>
            <a:r>
              <a:rPr dirty="0"/>
              <a:t>-Midi </a:t>
            </a:r>
            <a:r>
              <a:rPr dirty="0" err="1"/>
              <a:t>fährt</a:t>
            </a:r>
            <a:r>
              <a:rPr dirty="0"/>
              <a:t> an </a:t>
            </a:r>
            <a:r>
              <a:rPr dirty="0" err="1"/>
              <a:t>Gleis</a:t>
            </a:r>
            <a:r>
              <a:rPr dirty="0"/>
              <a:t> </a:t>
            </a:r>
            <a:r>
              <a:rPr dirty="0">
                <a:solidFill>
                  <a:schemeClr val="bg1"/>
                </a:solidFill>
              </a:rPr>
              <a:t>21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8243888" y="339725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6" name="Picture 10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411163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gehe auf den Bahnsteig.</a:t>
            </a:r>
          </a:p>
        </p:txBody>
      </p:sp>
      <p:sp>
        <p:nvSpPr>
          <p:cNvPr id="71683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1684" name="Content Placeholder 1"/>
          <p:cNvSpPr txBox="1">
            <a:spLocks/>
          </p:cNvSpPr>
          <p:nvPr/>
        </p:nvSpPr>
        <p:spPr bwMode="auto">
          <a:xfrm>
            <a:off x="4000500" y="1784350"/>
            <a:ext cx="2352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460375" y="1196975"/>
            <a:ext cx="484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gehe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auf 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bevor der Zug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ankommt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71686" name="Picture 3" descr="DSC_48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84350"/>
            <a:ext cx="403225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4" descr="DSC_4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784350"/>
            <a:ext cx="4030663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366125" y="187325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9" name="Picture 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66700"/>
            <a:ext cx="2444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763" y="263525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Mein Zug ist am Bahnsteig.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kann</a:t>
            </a:r>
            <a:r>
              <a:rPr sz="1400" dirty="0"/>
              <a:t> in den Zug </a:t>
            </a:r>
            <a:r>
              <a:rPr sz="1400" dirty="0" err="1"/>
              <a:t>einsteigen</a:t>
            </a:r>
            <a:r>
              <a:rPr sz="14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345488" y="123825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716" name="Picture 12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95263"/>
            <a:ext cx="244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21A62A-66BF-C10F-5B9C-0374FEB68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9"/>
          <a:stretch/>
        </p:blipFill>
        <p:spPr>
          <a:xfrm>
            <a:off x="4897955" y="3014162"/>
            <a:ext cx="3063167" cy="89432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7B3788C-FCC5-80A7-B0AE-3C18678F096F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ABD56C5-2105-DFC3-EA25-11B4A664C4E4}"/>
              </a:ext>
            </a:extLst>
          </p:cNvPr>
          <p:cNvSpPr txBox="1">
            <a:spLocks/>
          </p:cNvSpPr>
          <p:nvPr/>
        </p:nvSpPr>
        <p:spPr>
          <a:xfrm>
            <a:off x="4001217" y="1804963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ED48FB-FBA7-EADC-D9D8-39A0FF88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06109"/>
            <a:ext cx="4032449" cy="27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1">
            <a:extLst>
              <a:ext uri="{FF2B5EF4-FFF2-40B4-BE49-F238E27FC236}">
                <a16:creationId xmlns:a16="http://schemas.microsoft.com/office/drawing/2014/main" id="{3231BC38-0397-C8AC-8317-DA74C958626D}"/>
              </a:ext>
            </a:extLst>
          </p:cNvPr>
          <p:cNvSpPr/>
          <p:nvPr/>
        </p:nvSpPr>
        <p:spPr>
          <a:xfrm>
            <a:off x="5329460" y="3293575"/>
            <a:ext cx="1237704" cy="67162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1"/>
          <p:cNvSpPr txBox="1">
            <a:spLocks/>
          </p:cNvSpPr>
          <p:nvPr/>
        </p:nvSpPr>
        <p:spPr>
          <a:xfrm>
            <a:off x="1908175" y="1225550"/>
            <a:ext cx="5291138" cy="60166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steige in den Zug.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1908175" y="2079625"/>
            <a:ext cx="6654800" cy="59372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bin im Zug und achte auf die Haltestellen.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rgbClr val="F305E8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1916113" y="2989263"/>
            <a:ext cx="6256337" cy="59372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komme am Zielbahnhof an und steige aus.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800" dirty="0">
              <a:solidFill>
                <a:schemeClr val="accent5"/>
              </a:solidFill>
            </a:endParaRPr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1908175" y="3838575"/>
            <a:ext cx="6654800" cy="5953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>
                <a:solidFill>
                  <a:schemeClr val="accent5"/>
                </a:solidFill>
              </a:rPr>
              <a:t>Ich verlasse den Bahnhof. </a:t>
            </a:r>
          </a:p>
        </p:txBody>
      </p:sp>
      <p:pic>
        <p:nvPicPr>
          <p:cNvPr id="26630" name="Picture 8" descr="Visu 4 bla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833813"/>
            <a:ext cx="4619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765175" y="1231900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2" name="Title 1"/>
          <p:cNvSpPr>
            <a:spLocks noGrp="1"/>
          </p:cNvSpPr>
          <p:nvPr>
            <p:ph type="title"/>
          </p:nvPr>
        </p:nvSpPr>
        <p:spPr bwMode="auto">
          <a:xfrm>
            <a:off x="539750" y="268288"/>
            <a:ext cx="8147050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Die 8 Etappen</a:t>
            </a:r>
          </a:p>
        </p:txBody>
      </p:sp>
      <p:sp>
        <p:nvSpPr>
          <p:cNvPr id="23" name="Oval 22"/>
          <p:cNvSpPr/>
          <p:nvPr/>
        </p:nvSpPr>
        <p:spPr>
          <a:xfrm>
            <a:off x="773113" y="2079625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4" name="Picture 13" descr="Visu 6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930275" y="2159000"/>
            <a:ext cx="287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>
            <a:off x="796925" y="3773488"/>
            <a:ext cx="619125" cy="595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636" name="Group 2"/>
          <p:cNvGrpSpPr>
            <a:grpSpLocks/>
          </p:cNvGrpSpPr>
          <p:nvPr/>
        </p:nvGrpSpPr>
        <p:grpSpPr bwMode="auto">
          <a:xfrm>
            <a:off x="765175" y="2935288"/>
            <a:ext cx="619125" cy="593725"/>
            <a:chOff x="3507164" y="3318611"/>
            <a:chExt cx="619248" cy="594508"/>
          </a:xfrm>
        </p:grpSpPr>
        <p:sp>
          <p:nvSpPr>
            <p:cNvPr id="50" name="Content Placeholder 1"/>
            <p:cNvSpPr txBox="1">
              <a:spLocks/>
            </p:cNvSpPr>
            <p:nvPr/>
          </p:nvSpPr>
          <p:spPr>
            <a:xfrm>
              <a:off x="3546860" y="3452137"/>
              <a:ext cx="539857" cy="327456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63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231900"/>
            <a:ext cx="5937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7" descr="C:\My document\HI\VERSION 3\Visu 8 blan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1"/>
          <a:stretch>
            <a:fillRect/>
          </a:stretch>
        </p:blipFill>
        <p:spPr bwMode="auto">
          <a:xfrm>
            <a:off x="890588" y="3940175"/>
            <a:ext cx="430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055938"/>
            <a:ext cx="4968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/>
          <p:cNvSpPr>
            <a:spLocks noGrp="1"/>
          </p:cNvSpPr>
          <p:nvPr>
            <p:ph type="title"/>
          </p:nvPr>
        </p:nvSpPr>
        <p:spPr bwMode="auto">
          <a:xfrm>
            <a:off x="539750" y="268288"/>
            <a:ext cx="8147050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Wenn der Zug gehalten hat,</a:t>
            </a:r>
            <a:br>
              <a:rPr lang="en-GB" altLang="en-US" sz="2400">
                <a:solidFill>
                  <a:srgbClr val="005294"/>
                </a:solidFill>
                <a:latin typeface="Arial" charset="0"/>
                <a:cs typeface="Arial" charset="0"/>
              </a:rPr>
            </a:b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 drücke ich auf den Knopf zum Öffnen der Türen</a:t>
            </a:r>
            <a:br>
              <a:rPr lang="en-GB" altLang="en-US" sz="2400">
                <a:solidFill>
                  <a:srgbClr val="005294"/>
                </a:solidFill>
                <a:latin typeface="Arial" charset="0"/>
                <a:cs typeface="Arial" charset="0"/>
              </a:rPr>
            </a:b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 und steige in den Zug ein.</a:t>
            </a:r>
          </a:p>
        </p:txBody>
      </p:sp>
      <p:sp>
        <p:nvSpPr>
          <p:cNvPr id="11" name="Oval 10"/>
          <p:cNvSpPr/>
          <p:nvPr/>
        </p:nvSpPr>
        <p:spPr>
          <a:xfrm>
            <a:off x="8345488" y="123825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2" name="Picture 13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95263"/>
            <a:ext cx="244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DSC_4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51013"/>
            <a:ext cx="3960813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258888" y="3300413"/>
            <a:ext cx="504825" cy="7747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73735" name="Picture 3" descr="DSC_4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51013"/>
            <a:ext cx="3998912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5364163" y="3443288"/>
            <a:ext cx="503237" cy="7747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73737" name="Picture 8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3297238"/>
            <a:ext cx="130333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9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157538"/>
            <a:ext cx="13049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1975" y="1103313"/>
            <a:ext cx="7345363" cy="38242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Mein Zug </a:t>
            </a:r>
            <a:r>
              <a:rPr sz="1400" dirty="0" err="1"/>
              <a:t>kommt</a:t>
            </a:r>
            <a:r>
              <a:rPr sz="1400" dirty="0"/>
              <a:t> </a:t>
            </a:r>
            <a:r>
              <a:rPr lang="nl-BE" sz="1400" dirty="0"/>
              <a:t>6</a:t>
            </a:r>
            <a:r>
              <a:rPr sz="1400" dirty="0"/>
              <a:t> </a:t>
            </a:r>
            <a:r>
              <a:rPr sz="1400" dirty="0" err="1"/>
              <a:t>Minuten</a:t>
            </a:r>
            <a:r>
              <a:rPr sz="1400" dirty="0"/>
              <a:t> </a:t>
            </a:r>
            <a:r>
              <a:rPr sz="1400" dirty="0" err="1"/>
              <a:t>später</a:t>
            </a:r>
            <a:r>
              <a:rPr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88" y="277961"/>
            <a:ext cx="8697912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Eine </a:t>
            </a:r>
            <a:r>
              <a:rPr sz="2400" dirty="0" err="1">
                <a:solidFill>
                  <a:schemeClr val="accent5"/>
                </a:solidFill>
              </a:rPr>
              <a:t>Änderung</a:t>
            </a:r>
            <a:r>
              <a:rPr sz="2400" dirty="0">
                <a:solidFill>
                  <a:schemeClr val="accent5"/>
                </a:solidFill>
              </a:rPr>
              <a:t> der </a:t>
            </a:r>
            <a:r>
              <a:rPr sz="2400" dirty="0" err="1">
                <a:solidFill>
                  <a:schemeClr val="accent5"/>
                </a:solidFill>
              </a:rPr>
              <a:t>Uhrzeit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wird</a:t>
            </a:r>
            <a:r>
              <a:rPr sz="2400" dirty="0">
                <a:solidFill>
                  <a:schemeClr val="accent5"/>
                </a:solidFill>
              </a:rPr>
              <a:t> in </a:t>
            </a:r>
            <a:r>
              <a:rPr lang="nl-BE" sz="2400" dirty="0">
                <a:solidFill>
                  <a:schemeClr val="accent5"/>
                </a:solidFill>
              </a:rPr>
              <a:t>rot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angezeigt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4756" name="Content Placeholder 1"/>
          <p:cNvSpPr txBox="1">
            <a:spLocks/>
          </p:cNvSpPr>
          <p:nvPr/>
        </p:nvSpPr>
        <p:spPr bwMode="auto">
          <a:xfrm>
            <a:off x="542925" y="2079625"/>
            <a:ext cx="2516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4758" name="TextBox 23"/>
          <p:cNvSpPr txBox="1">
            <a:spLocks noChangeArrowheads="1"/>
          </p:cNvSpPr>
          <p:nvPr/>
        </p:nvSpPr>
        <p:spPr bwMode="auto">
          <a:xfrm>
            <a:off x="3035300" y="3163888"/>
            <a:ext cx="727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C00000"/>
                </a:solidFill>
                <a:latin typeface="Arial Black" pitchFamily="34" charset="0"/>
              </a:rPr>
              <a:t>17:08</a:t>
            </a:r>
          </a:p>
        </p:txBody>
      </p:sp>
      <p:sp>
        <p:nvSpPr>
          <p:cNvPr id="74759" name="TextBox 27"/>
          <p:cNvSpPr txBox="1">
            <a:spLocks noChangeArrowheads="1"/>
          </p:cNvSpPr>
          <p:nvPr/>
        </p:nvSpPr>
        <p:spPr bwMode="auto">
          <a:xfrm>
            <a:off x="5210175" y="3143250"/>
            <a:ext cx="727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C00000"/>
                </a:solidFill>
                <a:latin typeface="Arial Black" pitchFamily="34" charset="0"/>
              </a:rPr>
              <a:t>17:14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233863" y="3163888"/>
            <a:ext cx="423862" cy="277812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223250" y="182563"/>
            <a:ext cx="619125" cy="595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64" name="Picture 20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54000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183188" y="2949575"/>
            <a:ext cx="754062" cy="708025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998788" y="2947988"/>
            <a:ext cx="752475" cy="709612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2CBC2A-BFB3-3A23-6007-11E74752B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4" y="1946904"/>
            <a:ext cx="7772400" cy="459651"/>
          </a:xfrm>
          <a:prstGeom prst="rect">
            <a:avLst/>
          </a:prstGeom>
        </p:spPr>
      </p:pic>
      <p:sp>
        <p:nvSpPr>
          <p:cNvPr id="7" name="Oval 11">
            <a:extLst>
              <a:ext uri="{FF2B5EF4-FFF2-40B4-BE49-F238E27FC236}">
                <a16:creationId xmlns:a16="http://schemas.microsoft.com/office/drawing/2014/main" id="{3786E300-89FD-8F9F-0478-51567175E3B6}"/>
              </a:ext>
            </a:extLst>
          </p:cNvPr>
          <p:cNvSpPr/>
          <p:nvPr/>
        </p:nvSpPr>
        <p:spPr>
          <a:xfrm>
            <a:off x="1331640" y="1827357"/>
            <a:ext cx="1224136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88" y="267494"/>
            <a:ext cx="8697912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Eine </a:t>
            </a:r>
            <a:r>
              <a:rPr sz="2400" dirty="0" err="1">
                <a:solidFill>
                  <a:schemeClr val="accent5"/>
                </a:solidFill>
              </a:rPr>
              <a:t>Änderung</a:t>
            </a:r>
            <a:r>
              <a:rPr sz="2400" dirty="0">
                <a:solidFill>
                  <a:schemeClr val="accent5"/>
                </a:solidFill>
              </a:rPr>
              <a:t> des </a:t>
            </a:r>
            <a:r>
              <a:rPr sz="2400" dirty="0" err="1">
                <a:solidFill>
                  <a:schemeClr val="accent5"/>
                </a:solidFill>
              </a:rPr>
              <a:t>Zuges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wird</a:t>
            </a:r>
            <a:r>
              <a:rPr sz="2400" dirty="0">
                <a:solidFill>
                  <a:schemeClr val="accent5"/>
                </a:solidFill>
              </a:rPr>
              <a:t> in </a:t>
            </a:r>
            <a:r>
              <a:rPr lang="nl-BE" sz="2400" dirty="0">
                <a:solidFill>
                  <a:schemeClr val="accent5"/>
                </a:solidFill>
              </a:rPr>
              <a:t>rot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angezeigt</a:t>
            </a:r>
            <a:r>
              <a:rPr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300" y="1081088"/>
            <a:ext cx="7715250" cy="3751262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/>
              <a:t>Mein Zug </a:t>
            </a:r>
            <a:r>
              <a:rPr sz="1400" dirty="0" err="1"/>
              <a:t>fällt</a:t>
            </a:r>
            <a:r>
              <a:rPr sz="1400" dirty="0"/>
              <a:t> </a:t>
            </a:r>
            <a:r>
              <a:rPr sz="1400" dirty="0" err="1"/>
              <a:t>aus.</a:t>
            </a:r>
            <a:endParaRPr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höre</a:t>
            </a:r>
            <a:r>
              <a:rPr sz="1400" dirty="0"/>
              <a:t> auf die </a:t>
            </a:r>
            <a:r>
              <a:rPr sz="1400" dirty="0" err="1"/>
              <a:t>Ansage</a:t>
            </a:r>
            <a:r>
              <a:rPr sz="1400" dirty="0"/>
              <a:t>, </a:t>
            </a:r>
            <a:r>
              <a:rPr sz="1400" dirty="0" err="1"/>
              <a:t>welchen</a:t>
            </a:r>
            <a:r>
              <a:rPr sz="1400" dirty="0"/>
              <a:t> Zug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stattdessen</a:t>
            </a:r>
            <a:r>
              <a:rPr sz="1400" dirty="0"/>
              <a:t> </a:t>
            </a:r>
            <a:r>
              <a:rPr sz="1400" dirty="0" err="1"/>
              <a:t>nehmen</a:t>
            </a:r>
            <a:r>
              <a:rPr sz="1400" dirty="0"/>
              <a:t> </a:t>
            </a:r>
            <a:r>
              <a:rPr sz="1400" dirty="0" err="1"/>
              <a:t>kann</a:t>
            </a:r>
            <a:r>
              <a:rPr sz="14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grpSp>
        <p:nvGrpSpPr>
          <p:cNvPr id="75782" name="Group 10"/>
          <p:cNvGrpSpPr>
            <a:grpSpLocks/>
          </p:cNvGrpSpPr>
          <p:nvPr/>
        </p:nvGrpSpPr>
        <p:grpSpPr bwMode="auto">
          <a:xfrm>
            <a:off x="3822700" y="3398838"/>
            <a:ext cx="1133475" cy="1131887"/>
            <a:chOff x="4500996" y="3426844"/>
            <a:chExt cx="893851" cy="893851"/>
          </a:xfrm>
        </p:grpSpPr>
        <p:sp>
          <p:nvSpPr>
            <p:cNvPr id="10" name="Oval 9"/>
            <p:cNvSpPr/>
            <p:nvPr/>
          </p:nvSpPr>
          <p:spPr>
            <a:xfrm>
              <a:off x="4500996" y="3426844"/>
              <a:ext cx="893851" cy="893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5790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747" y="3501595"/>
              <a:ext cx="744348" cy="74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" name="Straight Connector 14"/>
          <p:cNvCxnSpPr/>
          <p:nvPr/>
        </p:nvCxnSpPr>
        <p:spPr>
          <a:xfrm flipH="1">
            <a:off x="3794125" y="3382963"/>
            <a:ext cx="1131888" cy="1133475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22700" y="3398838"/>
            <a:ext cx="1133475" cy="1131887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201025" y="339725"/>
            <a:ext cx="619125" cy="5953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88" name="Picture 1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11163"/>
            <a:ext cx="244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B45EDE-76C2-6553-4486-516602041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0" y="2211710"/>
            <a:ext cx="7772400" cy="460619"/>
          </a:xfrm>
          <a:prstGeom prst="rect">
            <a:avLst/>
          </a:prstGeom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FEF99313-F461-A653-AB48-D3CF287E3BE9}"/>
              </a:ext>
            </a:extLst>
          </p:cNvPr>
          <p:cNvSpPr/>
          <p:nvPr/>
        </p:nvSpPr>
        <p:spPr>
          <a:xfrm>
            <a:off x="1475656" y="2105349"/>
            <a:ext cx="1296144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113" y="293688"/>
            <a:ext cx="869950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Eine Änderung des Bahnsteigs wird auf weißem Hintergrund angezeigt.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300" y="1081088"/>
            <a:ext cx="7715250" cy="3751262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/>
              <a:t>Der </a:t>
            </a:r>
            <a:r>
              <a:rPr sz="1400" dirty="0" err="1"/>
              <a:t>Bahnsteig</a:t>
            </a:r>
            <a:r>
              <a:rPr sz="1400" dirty="0"/>
              <a:t>, an </a:t>
            </a:r>
            <a:r>
              <a:rPr sz="1400" dirty="0" err="1"/>
              <a:t>dem</a:t>
            </a:r>
            <a:r>
              <a:rPr sz="1400" dirty="0"/>
              <a:t> </a:t>
            </a:r>
            <a:r>
              <a:rPr sz="1400" dirty="0" err="1"/>
              <a:t>mein</a:t>
            </a:r>
            <a:r>
              <a:rPr sz="1400" dirty="0"/>
              <a:t> Zug </a:t>
            </a:r>
            <a:r>
              <a:rPr sz="1400" dirty="0" err="1"/>
              <a:t>ankommt</a:t>
            </a:r>
            <a:r>
              <a:rPr sz="1400" dirty="0"/>
              <a:t>, hat </a:t>
            </a:r>
            <a:r>
              <a:rPr sz="1400" dirty="0" err="1"/>
              <a:t>sich</a:t>
            </a:r>
            <a:r>
              <a:rPr sz="1400" dirty="0"/>
              <a:t> </a:t>
            </a:r>
            <a:r>
              <a:rPr sz="1400" dirty="0" err="1"/>
              <a:t>geändert</a:t>
            </a:r>
            <a:r>
              <a:rPr sz="1400" dirty="0"/>
              <a:t>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achte</a:t>
            </a:r>
            <a:r>
              <a:rPr sz="1400" dirty="0"/>
              <a:t> auf die </a:t>
            </a:r>
            <a:r>
              <a:rPr sz="1400" dirty="0" err="1"/>
              <a:t>Ansage</a:t>
            </a:r>
            <a:r>
              <a:rPr sz="1400" dirty="0"/>
              <a:t>, an </a:t>
            </a:r>
            <a:r>
              <a:rPr sz="1400" dirty="0" err="1"/>
              <a:t>welchem</a:t>
            </a:r>
            <a:r>
              <a:rPr sz="1400" dirty="0"/>
              <a:t> </a:t>
            </a:r>
            <a:r>
              <a:rPr sz="1400" dirty="0" err="1"/>
              <a:t>Bahnsteig</a:t>
            </a:r>
            <a:r>
              <a:rPr sz="1400" dirty="0"/>
              <a:t> </a:t>
            </a:r>
            <a:r>
              <a:rPr sz="1400" dirty="0" err="1"/>
              <a:t>mein</a:t>
            </a:r>
            <a:r>
              <a:rPr sz="1400" dirty="0"/>
              <a:t> Zug </a:t>
            </a:r>
            <a:r>
              <a:rPr sz="1400" dirty="0" err="1"/>
              <a:t>ankommt</a:t>
            </a:r>
            <a:r>
              <a:rPr sz="1400" dirty="0"/>
              <a:t>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92280" y="3363838"/>
            <a:ext cx="2154237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Änderung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des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Bahnsteigs</a:t>
            </a:r>
            <a:r>
              <a:rPr sz="16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8345488" y="196850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13" name="Picture 13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68288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EA1418-46FE-5B1A-18E4-326EB7A93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5" y="2364095"/>
            <a:ext cx="7772400" cy="470489"/>
          </a:xfrm>
          <a:prstGeom prst="rect">
            <a:avLst/>
          </a:prstGeom>
        </p:spPr>
      </p:pic>
      <p:sp>
        <p:nvSpPr>
          <p:cNvPr id="7" name="Oval 23">
            <a:extLst>
              <a:ext uri="{FF2B5EF4-FFF2-40B4-BE49-F238E27FC236}">
                <a16:creationId xmlns:a16="http://schemas.microsoft.com/office/drawing/2014/main" id="{A4C1BCD0-4F6D-BA68-BBEF-E2DD35D23151}"/>
              </a:ext>
            </a:extLst>
          </p:cNvPr>
          <p:cNvSpPr/>
          <p:nvPr/>
        </p:nvSpPr>
        <p:spPr>
          <a:xfrm>
            <a:off x="7668344" y="2265861"/>
            <a:ext cx="634444" cy="6117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5">
            <a:extLst>
              <a:ext uri="{FF2B5EF4-FFF2-40B4-BE49-F238E27FC236}">
                <a16:creationId xmlns:a16="http://schemas.microsoft.com/office/drawing/2014/main" id="{C055E7A9-EE3B-887E-3BBA-D686580B9B89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7757930" y="2877639"/>
            <a:ext cx="227636" cy="466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05D18EFD-C7E4-7ACB-BF88-1558F2EA47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782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539750" y="2571750"/>
            <a:ext cx="5991225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>
                <a:solidFill>
                  <a:srgbClr val="FFFFFF"/>
                </a:solidFill>
              </a:rPr>
              <a:t> Ich steige in den Zug </a:t>
            </a:r>
            <a:br>
              <a:rPr lang="en-GB" altLang="en-US" sz="2800"/>
            </a:br>
            <a:br>
              <a:rPr lang="en-GB" altLang="en-US" sz="2800"/>
            </a:br>
            <a:br>
              <a:rPr lang="en-GB" altLang="en-US" sz="2800"/>
            </a:br>
            <a:endParaRPr lang="en-GB" altLang="en-US" sz="280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097088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438" y="61913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steige in den Zug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872038" y="3883025"/>
            <a:ext cx="2374900" cy="51911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600">
                <a:solidFill>
                  <a:schemeClr val="bg1">
                    <a:lumMod val="50000"/>
                  </a:schemeClr>
                </a:solidFill>
              </a:rPr>
              <a:t>zweite Klasse</a:t>
            </a:r>
          </a:p>
        </p:txBody>
      </p:sp>
      <p:sp>
        <p:nvSpPr>
          <p:cNvPr id="78852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78853" name="Content Placeholder 1"/>
          <p:cNvSpPr txBox="1">
            <a:spLocks/>
          </p:cNvSpPr>
          <p:nvPr/>
        </p:nvSpPr>
        <p:spPr bwMode="auto">
          <a:xfrm>
            <a:off x="6140450" y="1801813"/>
            <a:ext cx="23526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r>
              <a:rPr lang="en-US" altLang="en-US" sz="2800"/>
              <a:t>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7813" y="3841750"/>
            <a:ext cx="2352675" cy="4587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600">
                <a:solidFill>
                  <a:schemeClr val="bg1">
                    <a:lumMod val="50000"/>
                  </a:schemeClr>
                </a:solidFill>
              </a:rPr>
              <a:t>erste Klasse </a:t>
            </a:r>
          </a:p>
        </p:txBody>
      </p:sp>
      <p:pic>
        <p:nvPicPr>
          <p:cNvPr id="78855" name="Picture 1" descr="DSC_4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663700"/>
            <a:ext cx="3262312" cy="2160588"/>
          </a:xfrm>
          <a:prstGeom prst="rect">
            <a:avLst/>
          </a:prstGeom>
          <a:noFill/>
          <a:ln w="9525">
            <a:solidFill>
              <a:srgbClr val="E2A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6" name="Picture 4" descr="DSC_42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170238"/>
            <a:ext cx="208756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7" descr="P10302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722438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5" descr="DSC_41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48013"/>
            <a:ext cx="203993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751013" y="2608263"/>
            <a:ext cx="792162" cy="4318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00788" y="2120900"/>
            <a:ext cx="792162" cy="4318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94538" y="3529013"/>
            <a:ext cx="792162" cy="43338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4438" y="3529013"/>
            <a:ext cx="792162" cy="43338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33375" y="627063"/>
            <a:ext cx="8270875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schaue auf die Zahl auf dem Wagen.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steige in die 2. Klasse, wenn ich einen Fahrausweis für die 2. Klasse habe.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steige in die 1. Klasse, wenn ich einen Fahrausweis für die 1. Klasse habe.</a:t>
            </a:r>
          </a:p>
        </p:txBody>
      </p:sp>
      <p:sp>
        <p:nvSpPr>
          <p:cNvPr id="4" name="Oval 3"/>
          <p:cNvSpPr/>
          <p:nvPr/>
        </p:nvSpPr>
        <p:spPr>
          <a:xfrm>
            <a:off x="8172450" y="339725"/>
            <a:ext cx="647700" cy="647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8865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392113"/>
            <a:ext cx="593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739534E-86CA-BB67-426E-14EA0E7DFC7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62013" y="2427288"/>
            <a:ext cx="8281987" cy="17287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sz="2800" b="1">
                <a:solidFill>
                  <a:schemeClr val="bg1"/>
                </a:solidFill>
              </a:rPr>
              <a:t>Ich bin im Zug </a:t>
            </a:r>
            <a:br>
              <a:rPr lang="fr-BE" sz="2800" b="1" dirty="0">
                <a:solidFill>
                  <a:schemeClr val="bg1"/>
                </a:solidFill>
              </a:rPr>
            </a:br>
            <a:r>
              <a:rPr sz="2800" b="1">
                <a:solidFill>
                  <a:schemeClr val="bg1"/>
                </a:solidFill>
              </a:rPr>
              <a:t>und achte auf die Haltestellen.</a:t>
            </a:r>
            <a:br>
              <a:rPr lang="fr-BE" sz="2800" b="1" dirty="0">
                <a:solidFill>
                  <a:schemeClr val="bg1"/>
                </a:solidFill>
              </a:rPr>
            </a:br>
            <a:br>
              <a:rPr lang="fr-BE" sz="2800" b="1" dirty="0">
                <a:solidFill>
                  <a:schemeClr val="bg1"/>
                </a:solidFill>
              </a:rPr>
            </a:br>
            <a:br>
              <a:rPr lang="en-GB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79875" name="Picture 2" descr="Visu 6 bla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7235825" y="2141538"/>
            <a:ext cx="798513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68263" y="195486"/>
            <a:ext cx="8974137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rgbClr val="004899"/>
                </a:solidFill>
              </a:rPr>
              <a:t>Ich </a:t>
            </a:r>
            <a:r>
              <a:rPr sz="2400" dirty="0" err="1">
                <a:solidFill>
                  <a:srgbClr val="004899"/>
                </a:solidFill>
              </a:rPr>
              <a:t>achte</a:t>
            </a:r>
            <a:r>
              <a:rPr sz="2400" dirty="0">
                <a:solidFill>
                  <a:srgbClr val="004899"/>
                </a:solidFill>
              </a:rPr>
              <a:t> auf die </a:t>
            </a:r>
            <a:r>
              <a:rPr sz="2400" dirty="0" err="1">
                <a:solidFill>
                  <a:srgbClr val="004899"/>
                </a:solidFill>
              </a:rPr>
              <a:t>Haltestellen</a:t>
            </a:r>
            <a:r>
              <a:rPr sz="2400" dirty="0">
                <a:solidFill>
                  <a:srgbClr val="004899"/>
                </a:solidFill>
              </a:rPr>
              <a:t> und </a:t>
            </a:r>
            <a:br>
              <a:rPr lang="en-GB" sz="2400" dirty="0">
                <a:solidFill>
                  <a:srgbClr val="004899"/>
                </a:solidFill>
              </a:rPr>
            </a:br>
            <a:r>
              <a:rPr sz="2400" dirty="0" err="1">
                <a:solidFill>
                  <a:srgbClr val="004899"/>
                </a:solidFill>
              </a:rPr>
              <a:t>höre</a:t>
            </a:r>
            <a:r>
              <a:rPr sz="2400" dirty="0">
                <a:solidFill>
                  <a:srgbClr val="004899"/>
                </a:solidFill>
              </a:rPr>
              <a:t> die </a:t>
            </a:r>
            <a:r>
              <a:rPr sz="2400" dirty="0" err="1">
                <a:solidFill>
                  <a:schemeClr val="accent5"/>
                </a:solidFill>
              </a:rPr>
              <a:t>Ansagen</a:t>
            </a:r>
            <a:r>
              <a:rPr sz="2400" dirty="0">
                <a:solidFill>
                  <a:schemeClr val="accent5"/>
                </a:solidFill>
              </a:rPr>
              <a:t>. </a:t>
            </a:r>
            <a:br>
              <a:rPr lang="en-GB" dirty="0">
                <a:solidFill>
                  <a:srgbClr val="00B0F0"/>
                </a:solidFill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80899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21928"/>
            <a:ext cx="26511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 descr="DSC_4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41" y="1421928"/>
            <a:ext cx="25415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8313" y="3523778"/>
            <a:ext cx="24511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schaue auf den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Anzeigebildschirm.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1988" y="3536478"/>
            <a:ext cx="25415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sehe mir die Strecke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in der App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auf meinem Telefon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oder in meinem Tutorial an.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11863" y="3561878"/>
            <a:ext cx="28082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sehe mir die Haltestellen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in meinem Tutorial an.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Das wird auf der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nächsten Seite erklärt.</a:t>
            </a:r>
          </a:p>
        </p:txBody>
      </p:sp>
      <p:sp>
        <p:nvSpPr>
          <p:cNvPr id="9" name="Oval 8"/>
          <p:cNvSpPr/>
          <p:nvPr/>
        </p:nvSpPr>
        <p:spPr>
          <a:xfrm>
            <a:off x="8353425" y="195263"/>
            <a:ext cx="619125" cy="595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6" name="Picture 9" descr="Visu 6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8510588" y="274638"/>
            <a:ext cx="2873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2F17427-3B17-5C84-30DF-5C75A4ED6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r="14879" b="6199"/>
          <a:stretch/>
        </p:blipFill>
        <p:spPr bwMode="auto">
          <a:xfrm>
            <a:off x="526473" y="1419622"/>
            <a:ext cx="2351872" cy="17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5"/>
          <p:cNvSpPr>
            <a:spLocks noGrp="1"/>
          </p:cNvSpPr>
          <p:nvPr>
            <p:ph type="title"/>
          </p:nvPr>
        </p:nvSpPr>
        <p:spPr bwMode="auto">
          <a:xfrm>
            <a:off x="241300" y="277961"/>
            <a:ext cx="8712200" cy="70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Wie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achte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ich auf die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Haltestellen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a</a:t>
            </a:r>
            <a:r>
              <a:rPr lang="fr-FR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uf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meiner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Strecke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wenn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ich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nicht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richtig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lesen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4899"/>
                </a:solidFill>
                <a:latin typeface="Arial" charset="0"/>
                <a:cs typeface="Arial" charset="0"/>
              </a:rPr>
              <a:t>kann</a:t>
            </a:r>
            <a:r>
              <a:rPr lang="en-US" altLang="en-US" sz="2400" dirty="0">
                <a:solidFill>
                  <a:srgbClr val="004899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9563" y="2238151"/>
            <a:ext cx="5348287" cy="2709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Auf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nächsten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Seite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trage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Anzahl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Kugeln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die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Anzahl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Haltestellen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entspricht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Jeder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Haltestelle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ist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Kugel.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So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kann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sie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während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Reise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verfolgen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Wenn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bisschen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lesen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kann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kann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auch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Namen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der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Haltestellen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aufschreiben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Wenn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umsteigen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muss,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   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mache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das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gleiche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für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die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Anschlussstrecke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81924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14376"/>
            <a:ext cx="31940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8228013" y="379413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26" name="Picture 6" descr="Visu 6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8374063" y="428625"/>
            <a:ext cx="2889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3688" y="1230089"/>
            <a:ext cx="61214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reist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einfache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benutzen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auf die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Haltestellen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wo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aussteigen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muss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>
          <a:xfrm rot="5400000">
            <a:off x="6093619" y="1604169"/>
            <a:ext cx="236537" cy="27622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56313" y="1624013"/>
            <a:ext cx="0" cy="5111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413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Die </a:t>
            </a:r>
            <a:r>
              <a:rPr sz="2400" dirty="0" err="1">
                <a:solidFill>
                  <a:schemeClr val="accent5"/>
                </a:solidFill>
              </a:rPr>
              <a:t>Haltestellen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r>
              <a:rPr sz="2400" dirty="0" err="1">
                <a:solidFill>
                  <a:schemeClr val="accent5"/>
                </a:solidFill>
              </a:rPr>
              <a:t>meiner</a:t>
            </a:r>
            <a:r>
              <a:rPr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>
                <a:solidFill>
                  <a:schemeClr val="accent5"/>
                </a:solidFill>
              </a:rPr>
              <a:t>HINFAHRT</a:t>
            </a:r>
          </a:p>
        </p:txBody>
      </p:sp>
      <p:cxnSp>
        <p:nvCxnSpPr>
          <p:cNvPr id="7" name="Connecteur droit 6"/>
          <p:cNvCxnSpPr>
            <a:cxnSpLocks/>
          </p:cNvCxnSpPr>
          <p:nvPr/>
        </p:nvCxnSpPr>
        <p:spPr>
          <a:xfrm>
            <a:off x="1966913" y="2192338"/>
            <a:ext cx="401796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rganigramme : Connecteur 9"/>
          <p:cNvSpPr/>
          <p:nvPr/>
        </p:nvSpPr>
        <p:spPr>
          <a:xfrm>
            <a:off x="2339975" y="2132013"/>
            <a:ext cx="142875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1" name="Organigramme : Connecteur 10"/>
          <p:cNvSpPr/>
          <p:nvPr/>
        </p:nvSpPr>
        <p:spPr>
          <a:xfrm>
            <a:off x="3079750" y="2135188"/>
            <a:ext cx="144463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3" name="Organigramme : Connecteur 12"/>
          <p:cNvSpPr/>
          <p:nvPr/>
        </p:nvSpPr>
        <p:spPr>
          <a:xfrm>
            <a:off x="4519613" y="2125663"/>
            <a:ext cx="142875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5" name="Organigramme : Connecteur 14"/>
          <p:cNvSpPr/>
          <p:nvPr/>
        </p:nvSpPr>
        <p:spPr>
          <a:xfrm>
            <a:off x="5984875" y="2132013"/>
            <a:ext cx="144463" cy="134937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6" name="Organigramme : Connecteur 15"/>
          <p:cNvSpPr/>
          <p:nvPr/>
        </p:nvSpPr>
        <p:spPr>
          <a:xfrm>
            <a:off x="3833813" y="2132013"/>
            <a:ext cx="142875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7" name="Organigramme : Connecteur 16"/>
          <p:cNvSpPr/>
          <p:nvPr/>
        </p:nvSpPr>
        <p:spPr>
          <a:xfrm>
            <a:off x="5222875" y="2125663"/>
            <a:ext cx="144463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829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>
            <a:fillRect/>
          </a:stretch>
        </p:blipFill>
        <p:spPr bwMode="auto">
          <a:xfrm>
            <a:off x="2262188" y="604838"/>
            <a:ext cx="1571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4027488" y="717550"/>
            <a:ext cx="749300" cy="365125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ZoneTexte 35"/>
          <p:cNvSpPr txBox="1"/>
          <p:nvPr/>
        </p:nvSpPr>
        <p:spPr>
          <a:xfrm>
            <a:off x="112713" y="2370138"/>
            <a:ext cx="34004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Abfahrtbahnhof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</p:txBody>
      </p:sp>
      <p:sp>
        <p:nvSpPr>
          <p:cNvPr id="42" name="ZoneTexte 35"/>
          <p:cNvSpPr txBox="1"/>
          <p:nvPr/>
        </p:nvSpPr>
        <p:spPr>
          <a:xfrm>
            <a:off x="6405563" y="2205038"/>
            <a:ext cx="19685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" name="ZoneTexte 35"/>
          <p:cNvSpPr txBox="1"/>
          <p:nvPr/>
        </p:nvSpPr>
        <p:spPr>
          <a:xfrm>
            <a:off x="1404938" y="4011613"/>
            <a:ext cx="5838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 Anzahl der grauen Kugeln entspricht der Anzahl der Haltestellen.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28013" y="379413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62" name="Picture 20" descr="Visu 6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8374063" y="428625"/>
            <a:ext cx="2889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35213" y="1624013"/>
            <a:ext cx="33845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accent6"/>
                </a:solidFill>
                <a:latin typeface="+mn-lt"/>
                <a:cs typeface="+mn-cs"/>
              </a:rPr>
              <a:t>1 2 3 4 5 6</a:t>
            </a:r>
          </a:p>
        </p:txBody>
      </p:sp>
      <p:sp>
        <p:nvSpPr>
          <p:cNvPr id="22" name="Organigramme : Connecteur 21"/>
          <p:cNvSpPr/>
          <p:nvPr/>
        </p:nvSpPr>
        <p:spPr>
          <a:xfrm>
            <a:off x="1812925" y="2132013"/>
            <a:ext cx="144463" cy="1349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09DECDE5-F5CA-9536-0DCE-73F55136E56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650" name="Title 1"/>
          <p:cNvSpPr txBox="1">
            <a:spLocks/>
          </p:cNvSpPr>
          <p:nvPr/>
        </p:nvSpPr>
        <p:spPr bwMode="auto">
          <a:xfrm>
            <a:off x="539750" y="2355850"/>
            <a:ext cx="77041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</a:rPr>
              <a:t>Ich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bereite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meine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Reise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</a:rPr>
              <a:t>mit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meinem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Betreuer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vor</a:t>
            </a: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7651" name="Picture 4" descr="Visu 1 bla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355850"/>
            <a:ext cx="83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013" y="285750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 dirty="0">
                <a:solidFill>
                  <a:schemeClr val="accent5"/>
                </a:solidFill>
              </a:rPr>
              <a:t>Die </a:t>
            </a:r>
            <a:r>
              <a:rPr sz="2400" dirty="0" err="1">
                <a:solidFill>
                  <a:schemeClr val="accent5"/>
                </a:solidFill>
              </a:rPr>
              <a:t>Haltestellen</a:t>
            </a:r>
            <a:r>
              <a:rPr sz="2400" dirty="0">
                <a:solidFill>
                  <a:schemeClr val="accent5"/>
                </a:solidFill>
              </a:rPr>
              <a:t> auf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sz="2400" dirty="0" err="1">
                <a:solidFill>
                  <a:schemeClr val="accent5"/>
                </a:solidFill>
              </a:rPr>
              <a:t>meiner</a:t>
            </a:r>
            <a:r>
              <a:rPr sz="2400" dirty="0">
                <a:solidFill>
                  <a:schemeClr val="accent5"/>
                </a:solidFill>
              </a:rPr>
              <a:t> RÜCKFAHRT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3"/>
          <a:stretch>
            <a:fillRect/>
          </a:stretch>
        </p:blipFill>
        <p:spPr bwMode="auto">
          <a:xfrm>
            <a:off x="3375025" y="584200"/>
            <a:ext cx="1651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urved Left Arrow 31"/>
          <p:cNvSpPr/>
          <p:nvPr/>
        </p:nvSpPr>
        <p:spPr>
          <a:xfrm>
            <a:off x="5368925" y="641350"/>
            <a:ext cx="541338" cy="503238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ZoneTexte 35"/>
          <p:cNvSpPr txBox="1"/>
          <p:nvPr/>
        </p:nvSpPr>
        <p:spPr>
          <a:xfrm>
            <a:off x="131763" y="2259013"/>
            <a:ext cx="23479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Abfahrtbahnhof: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6" name="ZoneTexte 35"/>
          <p:cNvSpPr txBox="1"/>
          <p:nvPr/>
        </p:nvSpPr>
        <p:spPr>
          <a:xfrm>
            <a:off x="6008688" y="2295525"/>
            <a:ext cx="20637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 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28013" y="379413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976" name="Picture 18" descr="Visu 6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8374063" y="428625"/>
            <a:ext cx="2889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necteur droit 40"/>
          <p:cNvCxnSpPr>
            <a:cxnSpLocks/>
          </p:cNvCxnSpPr>
          <p:nvPr/>
        </p:nvCxnSpPr>
        <p:spPr>
          <a:xfrm>
            <a:off x="1966913" y="2192338"/>
            <a:ext cx="397351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/>
          <p:cNvSpPr/>
          <p:nvPr/>
        </p:nvSpPr>
        <p:spPr>
          <a:xfrm>
            <a:off x="2339975" y="2132013"/>
            <a:ext cx="142875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3" name="Organigramme : Connecteur 42"/>
          <p:cNvSpPr/>
          <p:nvPr/>
        </p:nvSpPr>
        <p:spPr>
          <a:xfrm>
            <a:off x="3079750" y="2135188"/>
            <a:ext cx="144463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5" name="Organigramme : Connecteur 44"/>
          <p:cNvSpPr/>
          <p:nvPr/>
        </p:nvSpPr>
        <p:spPr>
          <a:xfrm>
            <a:off x="4519613" y="2125663"/>
            <a:ext cx="142875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8" name="Organigramme : Connecteur 47"/>
          <p:cNvSpPr/>
          <p:nvPr/>
        </p:nvSpPr>
        <p:spPr>
          <a:xfrm>
            <a:off x="3833813" y="2132013"/>
            <a:ext cx="142875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Organigramme : Connecteur 48"/>
          <p:cNvSpPr/>
          <p:nvPr/>
        </p:nvSpPr>
        <p:spPr>
          <a:xfrm>
            <a:off x="5222875" y="2125663"/>
            <a:ext cx="144463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2239963" y="1566863"/>
            <a:ext cx="45593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accent6"/>
                </a:solidFill>
                <a:latin typeface="+mn-lt"/>
                <a:cs typeface="+mn-cs"/>
              </a:rPr>
              <a:t>1 2 3 4 5 6</a:t>
            </a:r>
          </a:p>
        </p:txBody>
      </p:sp>
      <p:sp>
        <p:nvSpPr>
          <p:cNvPr id="51" name="Organigramme : Connecteur 50"/>
          <p:cNvSpPr/>
          <p:nvPr/>
        </p:nvSpPr>
        <p:spPr>
          <a:xfrm>
            <a:off x="1812925" y="2132013"/>
            <a:ext cx="144463" cy="134937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5969794" y="1661319"/>
            <a:ext cx="236537" cy="27622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49950" y="1681163"/>
            <a:ext cx="0" cy="5111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ganigramme : Connecteur 14"/>
          <p:cNvSpPr/>
          <p:nvPr/>
        </p:nvSpPr>
        <p:spPr>
          <a:xfrm>
            <a:off x="5878513" y="2132013"/>
            <a:ext cx="142875" cy="134937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0" name="ZoneTexte 35"/>
          <p:cNvSpPr txBox="1"/>
          <p:nvPr/>
        </p:nvSpPr>
        <p:spPr>
          <a:xfrm>
            <a:off x="1404938" y="4011613"/>
            <a:ext cx="5838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 Anzahl der grauen Kugeln entspricht der Anzahl der Haltestellen.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5"/>
          <p:cNvSpPr>
            <a:spLocks noGrp="1"/>
          </p:cNvSpPr>
          <p:nvPr>
            <p:ph type="title"/>
          </p:nvPr>
        </p:nvSpPr>
        <p:spPr bwMode="auto">
          <a:xfrm>
            <a:off x="127000" y="195263"/>
            <a:ext cx="4197350" cy="709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solidFill>
                  <a:srgbClr val="004899"/>
                </a:solidFill>
                <a:latin typeface="Arial" charset="0"/>
                <a:cs typeface="Arial" charset="0"/>
              </a:rPr>
              <a:t>Die Haltestellen a</a:t>
            </a:r>
            <a:r>
              <a:rPr lang="fr-FR" altLang="en-US" sz="2400">
                <a:solidFill>
                  <a:srgbClr val="004899"/>
                </a:solidFill>
                <a:latin typeface="Arial" charset="0"/>
                <a:cs typeface="Arial" charset="0"/>
              </a:rPr>
              <a:t>uf</a:t>
            </a:r>
            <a:r>
              <a:rPr lang="en-US" altLang="en-US" sz="2400">
                <a:solidFill>
                  <a:srgbClr val="004899"/>
                </a:solidFill>
                <a:latin typeface="Arial" charset="0"/>
                <a:cs typeface="Arial" charset="0"/>
              </a:rPr>
              <a:t> meiner Strecke, wenn ich umsteigen muss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>
            <a:fillRect/>
          </a:stretch>
        </p:blipFill>
        <p:spPr bwMode="auto">
          <a:xfrm>
            <a:off x="4324350" y="161925"/>
            <a:ext cx="134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5"/>
          <p:cNvSpPr txBox="1"/>
          <p:nvPr/>
        </p:nvSpPr>
        <p:spPr>
          <a:xfrm>
            <a:off x="1325563" y="2771775"/>
            <a:ext cx="2600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Umstiegsbahnhof: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2" name="ZoneTexte 35"/>
          <p:cNvSpPr txBox="1"/>
          <p:nvPr/>
        </p:nvSpPr>
        <p:spPr>
          <a:xfrm>
            <a:off x="7072313" y="3548063"/>
            <a:ext cx="22923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</a:t>
            </a:r>
            <a:r>
              <a:rPr sz="16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5735638" y="412750"/>
            <a:ext cx="885825" cy="560388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45488" y="176213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000" name="Picture 20" descr="Visu 6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69466"/>
          <a:stretch>
            <a:fillRect/>
          </a:stretch>
        </p:blipFill>
        <p:spPr bwMode="auto">
          <a:xfrm>
            <a:off x="8512175" y="249238"/>
            <a:ext cx="28733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cteur droit 23"/>
          <p:cNvCxnSpPr>
            <a:cxnSpLocks/>
          </p:cNvCxnSpPr>
          <p:nvPr/>
        </p:nvCxnSpPr>
        <p:spPr>
          <a:xfrm>
            <a:off x="1612900" y="2571750"/>
            <a:ext cx="269557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/>
          <p:cNvSpPr/>
          <p:nvPr/>
        </p:nvSpPr>
        <p:spPr>
          <a:xfrm>
            <a:off x="1978025" y="2528888"/>
            <a:ext cx="144463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6" name="Organigramme : Connecteur 25"/>
          <p:cNvSpPr/>
          <p:nvPr/>
        </p:nvSpPr>
        <p:spPr>
          <a:xfrm>
            <a:off x="2625725" y="2505075"/>
            <a:ext cx="144463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7" name="Organigramme : Connecteur 26"/>
          <p:cNvSpPr/>
          <p:nvPr/>
        </p:nvSpPr>
        <p:spPr>
          <a:xfrm>
            <a:off x="4821238" y="3344863"/>
            <a:ext cx="144462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8" name="Organigramme : Connecteur 27"/>
          <p:cNvSpPr/>
          <p:nvPr/>
        </p:nvSpPr>
        <p:spPr>
          <a:xfrm>
            <a:off x="4165600" y="2522538"/>
            <a:ext cx="142875" cy="134937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29" name="Organigramme : Connecteur 28"/>
          <p:cNvSpPr/>
          <p:nvPr/>
        </p:nvSpPr>
        <p:spPr>
          <a:xfrm>
            <a:off x="5535613" y="3344863"/>
            <a:ext cx="144462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Organigramme : Connecteur 29"/>
          <p:cNvSpPr/>
          <p:nvPr/>
        </p:nvSpPr>
        <p:spPr>
          <a:xfrm>
            <a:off x="6315075" y="3341688"/>
            <a:ext cx="144463" cy="134937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2" name="Organigramme : Connecteur 31"/>
          <p:cNvSpPr/>
          <p:nvPr/>
        </p:nvSpPr>
        <p:spPr>
          <a:xfrm>
            <a:off x="3373438" y="2505075"/>
            <a:ext cx="144462" cy="13335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3" name="Organigramme : Connecteur 32"/>
          <p:cNvSpPr/>
          <p:nvPr/>
        </p:nvSpPr>
        <p:spPr>
          <a:xfrm>
            <a:off x="4165600" y="3341688"/>
            <a:ext cx="142875" cy="134937"/>
          </a:xfrm>
          <a:prstGeom prst="flowChartConnector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6" name="ZoneTexte 35"/>
          <p:cNvSpPr txBox="1"/>
          <p:nvPr/>
        </p:nvSpPr>
        <p:spPr>
          <a:xfrm>
            <a:off x="1858963" y="1895475"/>
            <a:ext cx="17541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accent6"/>
                </a:solidFill>
                <a:latin typeface="+mn-lt"/>
                <a:cs typeface="+mn-cs"/>
              </a:rPr>
              <a:t>1 2 3   </a:t>
            </a:r>
          </a:p>
        </p:txBody>
      </p:sp>
      <p:sp>
        <p:nvSpPr>
          <p:cNvPr id="38" name="Organigramme : Connecteur 37"/>
          <p:cNvSpPr/>
          <p:nvPr/>
        </p:nvSpPr>
        <p:spPr>
          <a:xfrm>
            <a:off x="1457325" y="2505075"/>
            <a:ext cx="142875" cy="133350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0" name="ZoneTexte 35"/>
          <p:cNvSpPr txBox="1"/>
          <p:nvPr/>
        </p:nvSpPr>
        <p:spPr>
          <a:xfrm>
            <a:off x="87313" y="1949450"/>
            <a:ext cx="2501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Abfahrtbahnhof:</a:t>
            </a:r>
          </a:p>
        </p:txBody>
      </p:sp>
      <p:cxnSp>
        <p:nvCxnSpPr>
          <p:cNvPr id="43" name="Connecteur droit 42"/>
          <p:cNvCxnSpPr>
            <a:cxnSpLocks/>
          </p:cNvCxnSpPr>
          <p:nvPr/>
        </p:nvCxnSpPr>
        <p:spPr>
          <a:xfrm flipV="1">
            <a:off x="4230688" y="2643188"/>
            <a:ext cx="6350" cy="68738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cxnSpLocks/>
          </p:cNvCxnSpPr>
          <p:nvPr/>
        </p:nvCxnSpPr>
        <p:spPr>
          <a:xfrm flipV="1">
            <a:off x="4295775" y="3408363"/>
            <a:ext cx="2879725" cy="31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784725" y="3568700"/>
            <a:ext cx="2786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accent6"/>
                </a:solidFill>
                <a:latin typeface="+mn-lt"/>
                <a:cs typeface="+mn-cs"/>
              </a:rPr>
              <a:t>1 2 3            </a:t>
            </a:r>
          </a:p>
        </p:txBody>
      </p:sp>
      <p:pic>
        <p:nvPicPr>
          <p:cNvPr id="85016" name="Picture 40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911475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Isosceles Triangle 45"/>
          <p:cNvSpPr/>
          <p:nvPr/>
        </p:nvSpPr>
        <p:spPr>
          <a:xfrm rot="5400000">
            <a:off x="7186613" y="2847975"/>
            <a:ext cx="238125" cy="27622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7143750" y="2867025"/>
            <a:ext cx="0" cy="51117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rganigramme : Connecteur 14"/>
          <p:cNvSpPr/>
          <p:nvPr/>
        </p:nvSpPr>
        <p:spPr>
          <a:xfrm>
            <a:off x="7072313" y="3330575"/>
            <a:ext cx="144462" cy="127000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850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>
            <a:fillRect/>
          </a:stretch>
        </p:blipFill>
        <p:spPr bwMode="auto">
          <a:xfrm>
            <a:off x="6699250" y="803275"/>
            <a:ext cx="134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1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3430588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2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3876675"/>
            <a:ext cx="3667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oneTexte 35"/>
          <p:cNvSpPr txBox="1"/>
          <p:nvPr/>
        </p:nvSpPr>
        <p:spPr>
          <a:xfrm>
            <a:off x="1895475" y="3425825"/>
            <a:ext cx="2143125" cy="141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Uhrzeit: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Richtung: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86163" y="2736850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025" name="Picture 34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2808288"/>
            <a:ext cx="2444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ight Arrow 46"/>
          <p:cNvSpPr/>
          <p:nvPr/>
        </p:nvSpPr>
        <p:spPr>
          <a:xfrm>
            <a:off x="1395413" y="4351338"/>
            <a:ext cx="333375" cy="18573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37E6E5B9-4C52-6FA9-6499-BFA1B7148F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018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33413" y="2355850"/>
            <a:ext cx="8510587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>
                <a:solidFill>
                  <a:srgbClr val="FFFFFF"/>
                </a:solidFill>
              </a:rPr>
              <a:t>Ich komme am</a:t>
            </a:r>
            <a:r>
              <a:rPr lang="en-US" altLang="en-US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rgbClr val="FFFFFF"/>
                </a:solidFill>
              </a:rPr>
              <a:t>Zielbahnhof </a:t>
            </a:r>
            <a:br>
              <a:rPr lang="en-GB" altLang="en-US" sz="2800" b="1">
                <a:solidFill>
                  <a:srgbClr val="FFFFFF"/>
                </a:solidFill>
              </a:rPr>
            </a:br>
            <a:r>
              <a:rPr lang="en-US" altLang="en-US" sz="2800" b="1">
                <a:solidFill>
                  <a:srgbClr val="FFFFFF"/>
                </a:solidFill>
              </a:rPr>
              <a:t>an und steige aus</a:t>
            </a:r>
          </a:p>
        </p:txBody>
      </p:sp>
      <p:pic>
        <p:nvPicPr>
          <p:cNvPr id="86019" name="Picture 2" descr="C:\My document\HI\V8\arriv+�e ga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19859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213" y="1276077"/>
            <a:ext cx="4535487" cy="2663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7043" name="Title 2"/>
          <p:cNvSpPr>
            <a:spLocks noGrp="1"/>
          </p:cNvSpPr>
          <p:nvPr>
            <p:ph type="title"/>
          </p:nvPr>
        </p:nvSpPr>
        <p:spPr bwMode="auto">
          <a:xfrm>
            <a:off x="539750" y="268288"/>
            <a:ext cx="8147050" cy="708025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>
                <a:solidFill>
                  <a:srgbClr val="005294"/>
                </a:solidFill>
                <a:latin typeface="Arial" charset="0"/>
                <a:cs typeface="Arial" charset="0"/>
              </a:rPr>
              <a:t>Ich bin am </a:t>
            </a:r>
            <a:r>
              <a:rPr lang="en-US" altLang="en-US" sz="2400" dirty="0" err="1">
                <a:solidFill>
                  <a:srgbClr val="005294"/>
                </a:solidFill>
                <a:latin typeface="Arial" charset="0"/>
                <a:cs typeface="Arial" charset="0"/>
              </a:rPr>
              <a:t>Ziel</a:t>
            </a:r>
            <a:r>
              <a:rPr lang="en-US" altLang="en-US" sz="2400" dirty="0">
                <a:solidFill>
                  <a:srgbClr val="005294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err="1">
                <a:solidFill>
                  <a:srgbClr val="005294"/>
                </a:solidFill>
                <a:latin typeface="Arial" charset="0"/>
                <a:cs typeface="Arial" charset="0"/>
              </a:rPr>
              <a:t>angekommen</a:t>
            </a:r>
            <a:r>
              <a:rPr lang="en-US" altLang="en-US" sz="2400" dirty="0">
                <a:solidFill>
                  <a:srgbClr val="005294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850" y="1923777"/>
            <a:ext cx="431958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Hier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füge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das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Foto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meines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Zielbahnhof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dazu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sehe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ich in der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nach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oder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füge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das Foto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ein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, das ich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selbst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gemacht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+mn-lt"/>
                <a:cs typeface="+mn-cs"/>
              </a:rPr>
              <a:t>habe</a:t>
            </a:r>
            <a:r>
              <a:rPr sz="1400" dirty="0">
                <a:solidFill>
                  <a:srgbClr val="FF0000"/>
                </a:solidFill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1863" y="1303064"/>
            <a:ext cx="3024187" cy="6551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gebe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den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Namen</a:t>
            </a:r>
            <a:endParaRPr sz="1600" b="1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meines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600"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Zielbahnhofs</a:t>
            </a:r>
            <a:r>
              <a:rPr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an.</a:t>
            </a:r>
          </a:p>
        </p:txBody>
      </p:sp>
      <p:grpSp>
        <p:nvGrpSpPr>
          <p:cNvPr id="87046" name="Group 15"/>
          <p:cNvGrpSpPr>
            <a:grpSpLocks/>
          </p:cNvGrpSpPr>
          <p:nvPr/>
        </p:nvGrpSpPr>
        <p:grpSpPr bwMode="auto">
          <a:xfrm>
            <a:off x="8242300" y="268288"/>
            <a:ext cx="620713" cy="593725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758" y="3452137"/>
              <a:ext cx="540059" cy="327456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7047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422275"/>
            <a:ext cx="4968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8" name="Group 19"/>
          <p:cNvGrpSpPr>
            <a:grpSpLocks/>
          </p:cNvGrpSpPr>
          <p:nvPr/>
        </p:nvGrpSpPr>
        <p:grpSpPr bwMode="auto">
          <a:xfrm>
            <a:off x="5360988" y="1349102"/>
            <a:ext cx="619125" cy="595312"/>
            <a:chOff x="3507164" y="3318611"/>
            <a:chExt cx="619248" cy="594508"/>
          </a:xfrm>
        </p:grpSpPr>
        <p:sp>
          <p:nvSpPr>
            <p:cNvPr id="21" name="Content Placeholder 1"/>
            <p:cNvSpPr txBox="1">
              <a:spLocks/>
            </p:cNvSpPr>
            <p:nvPr/>
          </p:nvSpPr>
          <p:spPr>
            <a:xfrm>
              <a:off x="3546859" y="3451781"/>
              <a:ext cx="539857" cy="328168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704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04677"/>
            <a:ext cx="4968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2"/>
          <p:cNvSpPr>
            <a:spLocks noGrp="1"/>
          </p:cNvSpPr>
          <p:nvPr>
            <p:ph type="title"/>
          </p:nvPr>
        </p:nvSpPr>
        <p:spPr bwMode="auto">
          <a:xfrm>
            <a:off x="539750" y="268288"/>
            <a:ext cx="8147050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Wenn der Zug gehalten hat,</a:t>
            </a:r>
            <a:r>
              <a:rPr lang="en-GB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drücke ich auf den </a:t>
            </a:r>
            <a:b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</a:b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Knopf zum Öffnen der Türen</a:t>
            </a:r>
            <a:r>
              <a:rPr lang="en-GB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und steige aus </a:t>
            </a:r>
            <a:b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</a:br>
            <a:r>
              <a:rPr lang="en-US" altLang="en-US" sz="2400">
                <a:solidFill>
                  <a:srgbClr val="005294"/>
                </a:solidFill>
                <a:latin typeface="Arial" charset="0"/>
                <a:cs typeface="Arial" charset="0"/>
              </a:rPr>
              <a:t>dem Zug aus.</a:t>
            </a:r>
          </a:p>
        </p:txBody>
      </p:sp>
      <p:grpSp>
        <p:nvGrpSpPr>
          <p:cNvPr id="88067" name="Group 15"/>
          <p:cNvGrpSpPr>
            <a:grpSpLocks/>
          </p:cNvGrpSpPr>
          <p:nvPr/>
        </p:nvGrpSpPr>
        <p:grpSpPr bwMode="auto">
          <a:xfrm>
            <a:off x="8242300" y="268288"/>
            <a:ext cx="620713" cy="593725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758" y="3452137"/>
              <a:ext cx="540059" cy="327456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513" y="422275"/>
            <a:ext cx="4968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3" descr="DSC_4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51322"/>
            <a:ext cx="3271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4" descr="DSC_45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851322"/>
            <a:ext cx="3260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790700" y="2002135"/>
            <a:ext cx="1296988" cy="183673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580063" y="2130722"/>
            <a:ext cx="1295400" cy="183673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595E27DB-726D-42D2-F088-0CF60EB3B51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909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539750" y="2716213"/>
            <a:ext cx="74168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>
                <a:solidFill>
                  <a:srgbClr val="FFFFFF"/>
                </a:solidFill>
              </a:rPr>
              <a:t> Ich verlasse den Bahnhof.</a:t>
            </a:r>
          </a:p>
        </p:txBody>
      </p:sp>
      <p:pic>
        <p:nvPicPr>
          <p:cNvPr id="89091" name="Picture 2" descr="C:\My document\HI\VERSION 3\Visu 8 bla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1"/>
          <a:stretch>
            <a:fillRect/>
          </a:stretch>
        </p:blipFill>
        <p:spPr bwMode="auto">
          <a:xfrm>
            <a:off x="6802438" y="2200275"/>
            <a:ext cx="16557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750" y="268288"/>
            <a:ext cx="8147050" cy="708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gehe aus dem Bahnhof und folge dabei den Pfeilen.</a:t>
            </a:r>
          </a:p>
        </p:txBody>
      </p:sp>
      <p:pic>
        <p:nvPicPr>
          <p:cNvPr id="90115" name="Picture 4" descr="Picto sort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563216"/>
            <a:ext cx="2254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 descr="Picto flèch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63216"/>
            <a:ext cx="2238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38688" y="3939703"/>
            <a:ext cx="2232025" cy="57626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</a:rPr>
              <a:t>Ausgang</a:t>
            </a:r>
          </a:p>
        </p:txBody>
      </p:sp>
      <p:sp>
        <p:nvSpPr>
          <p:cNvPr id="7" name="Oval 6"/>
          <p:cNvSpPr/>
          <p:nvPr/>
        </p:nvSpPr>
        <p:spPr>
          <a:xfrm>
            <a:off x="8172450" y="339725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9" name="Picture 7" descr="C:\My document\HI\VERSION 3\Visu 8 blan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1"/>
          <a:stretch>
            <a:fillRect/>
          </a:stretch>
        </p:blipFill>
        <p:spPr bwMode="auto">
          <a:xfrm>
            <a:off x="8266113" y="5064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42988" y="1058863"/>
            <a:ext cx="7850187" cy="273685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dirty="0"/>
            </a:br>
            <a:br>
              <a:rPr lang="en-GB" b="1" dirty="0">
                <a:solidFill>
                  <a:schemeClr val="accent5"/>
                </a:solidFill>
              </a:rPr>
            </a:br>
            <a:r>
              <a:rPr b="1">
                <a:solidFill>
                  <a:schemeClr val="accent5"/>
                </a:solidFill>
              </a:rPr>
              <a:t>Ich bin gut angekommen!</a:t>
            </a:r>
            <a:br>
              <a:rPr lang="en-GB" b="1" dirty="0">
                <a:solidFill>
                  <a:schemeClr val="accent5"/>
                </a:solidFill>
              </a:rPr>
            </a:b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8400" y="484188"/>
            <a:ext cx="1497013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000">
                <a:solidFill>
                  <a:schemeClr val="accent5"/>
                </a:solidFill>
                <a:latin typeface="+mn-lt"/>
                <a:cs typeface="+mn-cs"/>
                <a:sym typeface="Wingdings" panose="05000000000000000000" pitchFamily="2" charset="2"/>
              </a:rPr>
              <a:t>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38DD9CC-72F2-F4E2-604D-5EBA52A792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750" y="2319338"/>
            <a:ext cx="7993063" cy="68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Eine Karte, um um Hilfe zu bitten 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750" y="339725"/>
            <a:ext cx="83534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400" b="1">
                <a:solidFill>
                  <a:schemeClr val="accent3"/>
                </a:solidFill>
                <a:latin typeface="+mn-lt"/>
                <a:cs typeface="+mn-cs"/>
              </a:rPr>
              <a:t>Wenn es mir schwer fällt, um Hilfe zu bitten,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400" b="1">
                <a:solidFill>
                  <a:schemeClr val="accent3"/>
                </a:solidFill>
                <a:latin typeface="+mn-lt"/>
                <a:cs typeface="+mn-cs"/>
              </a:rPr>
              <a:t>benutze ich meine Karte.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313" y="1563688"/>
            <a:ext cx="68405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Das Personal der NMBS/SNCB kennt diese Karte.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 kann sie im gewünschten Format ausdrucken.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So ist es leichter, um Hilfe zu bitten.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Wenn ich diese Karte zeige, wird mir geholfen.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318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114300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Vor der Reise kann ich Hilfe reservieren.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97338" y="1564928"/>
            <a:ext cx="4960937" cy="3167062"/>
          </a:xfrm>
        </p:spPr>
        <p:txBody>
          <a:bodyPr>
            <a:normAutofit fontScale="70000" lnSpcReduction="20000"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2000" dirty="0"/>
              <a:t>Das </a:t>
            </a:r>
            <a:r>
              <a:rPr sz="2000" dirty="0" err="1"/>
              <a:t>ist</a:t>
            </a:r>
            <a:r>
              <a:rPr sz="2000" dirty="0"/>
              <a:t> </a:t>
            </a:r>
            <a:r>
              <a:rPr sz="2000" dirty="0" err="1"/>
              <a:t>ein</a:t>
            </a:r>
            <a:r>
              <a:rPr sz="2000" dirty="0"/>
              <a:t> </a:t>
            </a:r>
            <a:r>
              <a:rPr sz="2000" dirty="0" err="1"/>
              <a:t>kostenloser</a:t>
            </a:r>
            <a:r>
              <a:rPr sz="2000" dirty="0"/>
              <a:t> Service, der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/>
              <a:t>      </a:t>
            </a:r>
            <a:r>
              <a:rPr sz="2000" dirty="0" err="1"/>
              <a:t>täglich</a:t>
            </a:r>
            <a:r>
              <a:rPr sz="2000" dirty="0"/>
              <a:t> von 07:00 </a:t>
            </a:r>
            <a:r>
              <a:rPr sz="2000" dirty="0" err="1"/>
              <a:t>Uhr</a:t>
            </a:r>
            <a:r>
              <a:rPr sz="2000" dirty="0"/>
              <a:t> </a:t>
            </a:r>
            <a:r>
              <a:rPr sz="2000" dirty="0" err="1"/>
              <a:t>bis</a:t>
            </a:r>
            <a:r>
              <a:rPr sz="2000" dirty="0"/>
              <a:t> 21:30 </a:t>
            </a:r>
            <a:r>
              <a:rPr sz="2000" dirty="0" err="1"/>
              <a:t>Uhr</a:t>
            </a:r>
            <a:endParaRPr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/>
              <a:t>      an 1</a:t>
            </a:r>
            <a:r>
              <a:rPr lang="nl-BE" sz="2000" dirty="0"/>
              <a:t>59</a:t>
            </a:r>
            <a:r>
              <a:rPr sz="2000" dirty="0"/>
              <a:t> </a:t>
            </a:r>
            <a:r>
              <a:rPr sz="2000" dirty="0" err="1"/>
              <a:t>Bahnhöfen</a:t>
            </a:r>
            <a:r>
              <a:rPr sz="2000" dirty="0"/>
              <a:t> </a:t>
            </a:r>
            <a:r>
              <a:rPr sz="2000" dirty="0" err="1"/>
              <a:t>reserviert</a:t>
            </a:r>
            <a:r>
              <a:rPr sz="2000" dirty="0"/>
              <a:t> </a:t>
            </a:r>
            <a:r>
              <a:rPr sz="2000" dirty="0" err="1"/>
              <a:t>werden</a:t>
            </a:r>
            <a:r>
              <a:rPr sz="2000" dirty="0"/>
              <a:t> </a:t>
            </a:r>
            <a:r>
              <a:rPr sz="2000" dirty="0" err="1"/>
              <a:t>kann</a:t>
            </a:r>
            <a:r>
              <a:rPr sz="2000" dirty="0"/>
              <a:t>.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2000" dirty="0"/>
              <a:t>Um </a:t>
            </a:r>
            <a:r>
              <a:rPr sz="2000" dirty="0" err="1"/>
              <a:t>zu</a:t>
            </a:r>
            <a:r>
              <a:rPr sz="2000" dirty="0"/>
              <a:t> </a:t>
            </a:r>
            <a:r>
              <a:rPr sz="2000" dirty="0" err="1"/>
              <a:t>reservieren</a:t>
            </a:r>
            <a:r>
              <a:rPr sz="2000" dirty="0"/>
              <a:t>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/>
              <a:t>      </a:t>
            </a:r>
            <a:r>
              <a:rPr sz="2000" dirty="0" err="1"/>
              <a:t>rufe</a:t>
            </a:r>
            <a:r>
              <a:rPr sz="2000" dirty="0"/>
              <a:t> ich die Nummer </a:t>
            </a:r>
            <a:r>
              <a:rPr sz="2000" b="1" dirty="0"/>
              <a:t>02.</a:t>
            </a:r>
            <a:r>
              <a:rPr lang="nl-BE" sz="2000" b="1" dirty="0"/>
              <a:t>607</a:t>
            </a:r>
            <a:r>
              <a:rPr sz="2000" b="1" dirty="0"/>
              <a:t>.</a:t>
            </a:r>
            <a:r>
              <a:rPr lang="nl-BE" sz="2000" b="1" dirty="0"/>
              <a:t>30</a:t>
            </a:r>
            <a:r>
              <a:rPr sz="2000" b="1" dirty="0"/>
              <a:t>.</a:t>
            </a:r>
            <a:r>
              <a:rPr lang="nl-BE" sz="2000" b="1" dirty="0"/>
              <a:t>00</a:t>
            </a:r>
            <a:r>
              <a:rPr sz="2000" b="1" dirty="0"/>
              <a:t> an,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/>
              <a:t>      - 24 </a:t>
            </a:r>
            <a:r>
              <a:rPr sz="2000" dirty="0" err="1"/>
              <a:t>Stunden</a:t>
            </a:r>
            <a:r>
              <a:rPr sz="2000" dirty="0"/>
              <a:t> </a:t>
            </a:r>
            <a:r>
              <a:rPr sz="2000" dirty="0" err="1"/>
              <a:t>vorher</a:t>
            </a:r>
            <a:r>
              <a:rPr sz="2000" dirty="0"/>
              <a:t>, </a:t>
            </a:r>
            <a:r>
              <a:rPr sz="2000" dirty="0" err="1"/>
              <a:t>wenn</a:t>
            </a:r>
            <a:r>
              <a:rPr sz="2000" dirty="0"/>
              <a:t> </a:t>
            </a:r>
            <a:r>
              <a:rPr sz="2000" dirty="0" err="1"/>
              <a:t>es</a:t>
            </a:r>
            <a:r>
              <a:rPr sz="2000" dirty="0"/>
              <a:t> </a:t>
            </a:r>
            <a:r>
              <a:rPr sz="2000" dirty="0" err="1"/>
              <a:t>ein</a:t>
            </a:r>
            <a:r>
              <a:rPr sz="2000" dirty="0"/>
              <a:t> </a:t>
            </a:r>
            <a:r>
              <a:rPr sz="2000" dirty="0" err="1"/>
              <a:t>kleiner</a:t>
            </a:r>
            <a:r>
              <a:rPr sz="2000" dirty="0"/>
              <a:t> </a:t>
            </a:r>
            <a:r>
              <a:rPr sz="2000" dirty="0" err="1"/>
              <a:t>Bahnhof</a:t>
            </a:r>
            <a:r>
              <a:rPr sz="2000" dirty="0"/>
              <a:t> </a:t>
            </a:r>
            <a:r>
              <a:rPr sz="2000" dirty="0" err="1"/>
              <a:t>ist</a:t>
            </a:r>
            <a:endParaRPr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/>
              <a:t>      - 3 </a:t>
            </a:r>
            <a:r>
              <a:rPr sz="2000" dirty="0" err="1"/>
              <a:t>Stunden</a:t>
            </a:r>
            <a:r>
              <a:rPr sz="2000" dirty="0"/>
              <a:t> </a:t>
            </a:r>
            <a:r>
              <a:rPr sz="2000" dirty="0" err="1"/>
              <a:t>vorher</a:t>
            </a:r>
            <a:r>
              <a:rPr sz="2000" dirty="0"/>
              <a:t>, </a:t>
            </a:r>
            <a:r>
              <a:rPr sz="2000" dirty="0" err="1"/>
              <a:t>wenn</a:t>
            </a:r>
            <a:r>
              <a:rPr sz="2000" dirty="0"/>
              <a:t> </a:t>
            </a:r>
            <a:r>
              <a:rPr sz="2000" dirty="0" err="1"/>
              <a:t>es</a:t>
            </a:r>
            <a:r>
              <a:rPr sz="2000" dirty="0"/>
              <a:t> </a:t>
            </a:r>
            <a:r>
              <a:rPr sz="2000" dirty="0" err="1"/>
              <a:t>ein</a:t>
            </a:r>
            <a:r>
              <a:rPr sz="2000" dirty="0"/>
              <a:t> </a:t>
            </a:r>
            <a:r>
              <a:rPr sz="2000" dirty="0" err="1"/>
              <a:t>großer</a:t>
            </a:r>
            <a:r>
              <a:rPr sz="2000" dirty="0"/>
              <a:t> </a:t>
            </a:r>
            <a:r>
              <a:rPr sz="2000" dirty="0" err="1"/>
              <a:t>Bahnhof</a:t>
            </a:r>
            <a:r>
              <a:rPr sz="2000" dirty="0"/>
              <a:t> </a:t>
            </a:r>
            <a:r>
              <a:rPr sz="2000" dirty="0" err="1"/>
              <a:t>ist</a:t>
            </a:r>
            <a:r>
              <a:rPr sz="2000" dirty="0"/>
              <a:t>. 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2000" dirty="0" err="1">
                <a:solidFill>
                  <a:srgbClr val="FF0000"/>
                </a:solidFill>
              </a:rPr>
              <a:t>Weitere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Informationen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über</a:t>
            </a:r>
            <a:r>
              <a:rPr sz="2000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2000" dirty="0">
                <a:solidFill>
                  <a:srgbClr val="FF0000"/>
                </a:solidFill>
              </a:rPr>
              <a:t>      den </a:t>
            </a:r>
            <a:r>
              <a:rPr sz="2000" dirty="0" err="1">
                <a:solidFill>
                  <a:srgbClr val="FF0000"/>
                </a:solidFill>
              </a:rPr>
              <a:t>Hilfeservice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finde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sz="2000" dirty="0" err="1">
                <a:solidFill>
                  <a:srgbClr val="FF0000"/>
                </a:solidFill>
              </a:rPr>
              <a:t>ich</a:t>
            </a:r>
            <a:r>
              <a:rPr sz="2000" dirty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BE" sz="2000" dirty="0">
                <a:solidFill>
                  <a:srgbClr val="FF0000"/>
                </a:solidFill>
              </a:rPr>
              <a:t>	</a:t>
            </a:r>
            <a:r>
              <a:rPr sz="2000" dirty="0">
                <a:solidFill>
                  <a:srgbClr val="FF0000"/>
                </a:solidFill>
              </a:rPr>
              <a:t>- auf der Website</a:t>
            </a:r>
            <a:r>
              <a:rPr sz="2000" dirty="0"/>
              <a:t>: </a:t>
            </a:r>
            <a:r>
              <a:rPr sz="2000" dirty="0">
                <a:hlinkClick r:id="rId3"/>
              </a:rPr>
              <a:t>sncb.be</a:t>
            </a:r>
            <a:r>
              <a:rPr sz="20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88" y="700088"/>
            <a:ext cx="80819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Wenn ich Schwierigkeiten habe, mich alleine fortzubewegen,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kann ich mir von den Hilfsteams der NMBS/SNCB helfen lassen.</a:t>
            </a:r>
          </a:p>
        </p:txBody>
      </p:sp>
      <p:sp>
        <p:nvSpPr>
          <p:cNvPr id="7" name="Oval 6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9" name="Picture 7" descr="Visu 1 bla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95E8903-0317-4282-DD11-0F0C8C0FA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370" y="1491630"/>
            <a:ext cx="3485566" cy="29523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6850" y="4837113"/>
            <a:ext cx="8226425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Dies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ist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Unterstützung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um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Hilfe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in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Anspruch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nehmen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 Dies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ist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weder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gültiger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Fahrausweis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noch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0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Ermäßigungskarte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1152525" y="2141538"/>
            <a:ext cx="385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Ich fahre nach: ………………………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>
            <a:fillRect/>
          </a:stretch>
        </p:blipFill>
        <p:spPr bwMode="auto">
          <a:xfrm>
            <a:off x="2122488" y="1216025"/>
            <a:ext cx="1546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750" y="1246188"/>
            <a:ext cx="814705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3"/>
                </a:solidFill>
              </a:rPr>
              <a:t>Hinfahrt</a:t>
            </a:r>
            <a:br>
              <a:rPr lang="en-GB" dirty="0"/>
            </a:br>
            <a:endParaRPr lang="en-GB" dirty="0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1152525" y="3992563"/>
            <a:ext cx="3419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Richtung: …………………...….</a:t>
            </a:r>
          </a:p>
        </p:txBody>
      </p:sp>
      <p:grpSp>
        <p:nvGrpSpPr>
          <p:cNvPr id="94215" name="Group 22"/>
          <p:cNvGrpSpPr>
            <a:grpSpLocks/>
          </p:cNvGrpSpPr>
          <p:nvPr/>
        </p:nvGrpSpPr>
        <p:grpSpPr bwMode="auto">
          <a:xfrm>
            <a:off x="568325" y="2127250"/>
            <a:ext cx="355600" cy="357188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5562" y="3450694"/>
              <a:ext cx="542453" cy="330344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8053" y="3318556"/>
              <a:ext cx="617473" cy="594619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23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25" y="3292702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4216" name="Rectangle 9"/>
          <p:cNvSpPr>
            <a:spLocks noChangeArrowheads="1"/>
          </p:cNvSpPr>
          <p:nvPr/>
        </p:nvSpPr>
        <p:spPr bwMode="auto">
          <a:xfrm>
            <a:off x="1152525" y="2762250"/>
            <a:ext cx="435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Uhrzeit:………….………….…… </a:t>
            </a:r>
          </a:p>
        </p:txBody>
      </p:sp>
      <p:sp>
        <p:nvSpPr>
          <p:cNvPr id="94217" name="Rectangle 10"/>
          <p:cNvSpPr>
            <a:spLocks noChangeArrowheads="1"/>
          </p:cNvSpPr>
          <p:nvPr/>
        </p:nvSpPr>
        <p:spPr bwMode="auto">
          <a:xfrm>
            <a:off x="1152525" y="3382963"/>
            <a:ext cx="336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Bahnsteig: …………………..……….</a:t>
            </a:r>
          </a:p>
        </p:txBody>
      </p:sp>
      <p:grpSp>
        <p:nvGrpSpPr>
          <p:cNvPr id="94218" name="Group 15"/>
          <p:cNvGrpSpPr>
            <a:grpSpLocks/>
          </p:cNvGrpSpPr>
          <p:nvPr/>
        </p:nvGrpSpPr>
        <p:grpSpPr bwMode="auto">
          <a:xfrm>
            <a:off x="6321425" y="285750"/>
            <a:ext cx="2614613" cy="1433513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94229" name="Group 5"/>
            <p:cNvGrpSpPr>
              <a:grpSpLocks/>
            </p:cNvGrpSpPr>
            <p:nvPr/>
          </p:nvGrpSpPr>
          <p:grpSpPr bwMode="auto"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8571" y="1570272"/>
                <a:ext cx="1939386" cy="22960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073" y="2893537"/>
                <a:ext cx="1504383" cy="9728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20448" y="1896556"/>
                <a:ext cx="815633" cy="8217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433" y="500005"/>
              <a:ext cx="2519974" cy="3684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b="1">
                  <a:solidFill>
                    <a:schemeClr val="accent3"/>
                  </a:solidFill>
                  <a:latin typeface="+mn-lt"/>
                  <a:cs typeface="+mn-cs"/>
                </a:rPr>
                <a:t>Betreuer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5879" y="962123"/>
              <a:ext cx="1608528" cy="3382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Vorname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5879" y="1267026"/>
              <a:ext cx="1275072" cy="3684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Telefon</a:t>
              </a: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3852863" y="1371600"/>
            <a:ext cx="647700" cy="358775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894263" y="2084388"/>
            <a:ext cx="19161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56175" y="2747963"/>
            <a:ext cx="20701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Abfahrtszeit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00625" y="3328988"/>
            <a:ext cx="15065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vorgesehener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37" name="TextBox 31"/>
          <p:cNvSpPr txBox="1"/>
          <p:nvPr/>
        </p:nvSpPr>
        <p:spPr>
          <a:xfrm>
            <a:off x="5013325" y="3919538"/>
            <a:ext cx="4454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Richtung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des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Zuges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pic>
        <p:nvPicPr>
          <p:cNvPr id="94224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77971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5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395663"/>
            <a:ext cx="36671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592138" y="4084638"/>
            <a:ext cx="331787" cy="18415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38175" y="244475"/>
            <a:ext cx="3708400" cy="6064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400" b="1">
                <a:solidFill>
                  <a:schemeClr val="bg1"/>
                </a:solidFill>
              </a:rPr>
              <a:t>Können Sie mir helfen?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2"/>
          <p:cNvSpPr txBox="1">
            <a:spLocks noChangeArrowheads="1"/>
          </p:cNvSpPr>
          <p:nvPr/>
        </p:nvSpPr>
        <p:spPr bwMode="auto">
          <a:xfrm>
            <a:off x="1152525" y="2141538"/>
            <a:ext cx="406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Ich fahre nach: ………………………..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86350" y="3981450"/>
            <a:ext cx="44545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Richtung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des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Zuges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750" y="1276350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solidFill>
                  <a:schemeClr val="accent3"/>
                </a:solidFill>
              </a:rPr>
              <a:t>Rückfahrt</a:t>
            </a:r>
            <a:br>
              <a:rPr lang="en-GB" dirty="0"/>
            </a:br>
            <a:endParaRPr lang="en-GB" dirty="0"/>
          </a:p>
        </p:txBody>
      </p:sp>
      <p:sp>
        <p:nvSpPr>
          <p:cNvPr id="95237" name="Rectangle 6"/>
          <p:cNvSpPr>
            <a:spLocks noChangeArrowheads="1"/>
          </p:cNvSpPr>
          <p:nvPr/>
        </p:nvSpPr>
        <p:spPr bwMode="auto">
          <a:xfrm>
            <a:off x="1152525" y="4002088"/>
            <a:ext cx="363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Richtung:………………………..</a:t>
            </a:r>
          </a:p>
        </p:txBody>
      </p:sp>
      <p:grpSp>
        <p:nvGrpSpPr>
          <p:cNvPr id="95238" name="Group 22"/>
          <p:cNvGrpSpPr>
            <a:grpSpLocks/>
          </p:cNvGrpSpPr>
          <p:nvPr/>
        </p:nvGrpSpPr>
        <p:grpSpPr bwMode="auto">
          <a:xfrm>
            <a:off x="568325" y="2127250"/>
            <a:ext cx="355600" cy="357188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5562" y="3450694"/>
              <a:ext cx="542453" cy="330344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 sz="1900"/>
            </a:p>
            <a:p>
              <a:pPr marL="0" indent="0" fontAlgn="auto"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8053" y="3318556"/>
              <a:ext cx="617473" cy="594619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SzPct val="80000"/>
                <a:buFont typeface="Arial" panose="020B0604020202020204" pitchFamily="34" charset="0"/>
                <a:buNone/>
                <a:defRPr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262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625" y="3292702"/>
              <a:ext cx="646327" cy="64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054600" y="2084388"/>
            <a:ext cx="19161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Zielbahnhof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 </a:t>
            </a:r>
          </a:p>
        </p:txBody>
      </p:sp>
      <p:sp>
        <p:nvSpPr>
          <p:cNvPr id="95240" name="Rectangle 9"/>
          <p:cNvSpPr>
            <a:spLocks noChangeArrowheads="1"/>
          </p:cNvSpPr>
          <p:nvPr/>
        </p:nvSpPr>
        <p:spPr bwMode="auto">
          <a:xfrm>
            <a:off x="1152525" y="2762250"/>
            <a:ext cx="332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Uhrzeit: …………………….......</a:t>
            </a:r>
          </a:p>
        </p:txBody>
      </p:sp>
      <p:sp>
        <p:nvSpPr>
          <p:cNvPr id="95241" name="Rectangle 10"/>
          <p:cNvSpPr>
            <a:spLocks noChangeArrowheads="1"/>
          </p:cNvSpPr>
          <p:nvPr/>
        </p:nvSpPr>
        <p:spPr bwMode="auto">
          <a:xfrm>
            <a:off x="1152525" y="3382963"/>
            <a:ext cx="336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Bahnsteig: ………………..……….…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0000" y="2762250"/>
            <a:ext cx="20701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Abfahrtszeit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94288" y="3344863"/>
            <a:ext cx="150653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vorgesehener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Bahnsteig</a:t>
            </a:r>
            <a:r>
              <a:rPr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grpSp>
        <p:nvGrpSpPr>
          <p:cNvPr id="95244" name="Group 15"/>
          <p:cNvGrpSpPr>
            <a:grpSpLocks/>
          </p:cNvGrpSpPr>
          <p:nvPr/>
        </p:nvGrpSpPr>
        <p:grpSpPr bwMode="auto">
          <a:xfrm>
            <a:off x="6326188" y="158750"/>
            <a:ext cx="2616200" cy="1435100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95253" name="Group 5"/>
            <p:cNvGrpSpPr>
              <a:grpSpLocks/>
            </p:cNvGrpSpPr>
            <p:nvPr/>
          </p:nvGrpSpPr>
          <p:grpSpPr bwMode="auto"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8014" y="1567625"/>
                <a:ext cx="1944250" cy="22995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81424" y="2895462"/>
                <a:ext cx="1497435" cy="971737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9554" y="1899586"/>
                <a:ext cx="821174" cy="8208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375" y="499860"/>
              <a:ext cx="2520032" cy="3696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b="1">
                  <a:solidFill>
                    <a:schemeClr val="accent3"/>
                  </a:solidFill>
                  <a:latin typeface="+mn-lt"/>
                  <a:cs typeface="+mn-cs"/>
                </a:rPr>
                <a:t>Betreuer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855" y="961467"/>
              <a:ext cx="1607552" cy="33787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600"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Vorname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855" y="1266032"/>
              <a:ext cx="1274299" cy="369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>
                  <a:solidFill>
                    <a:schemeClr val="bg1">
                      <a:lumMod val="50000"/>
                    </a:schemeClr>
                  </a:solidFill>
                  <a:latin typeface="+mn-lt"/>
                  <a:cs typeface="+mn-cs"/>
                </a:rPr>
                <a:t>Telefon</a:t>
              </a:r>
            </a:p>
          </p:txBody>
        </p:sp>
      </p:grpSp>
      <p:pic>
        <p:nvPicPr>
          <p:cNvPr id="952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3"/>
          <a:stretch>
            <a:fillRect/>
          </a:stretch>
        </p:blipFill>
        <p:spPr bwMode="auto">
          <a:xfrm>
            <a:off x="2322513" y="1228725"/>
            <a:ext cx="1577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4252913" y="1208088"/>
            <a:ext cx="679450" cy="635000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38175" y="244475"/>
            <a:ext cx="3646488" cy="6064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400" b="1">
                <a:solidFill>
                  <a:schemeClr val="bg1"/>
                </a:solidFill>
              </a:rPr>
              <a:t>Können Sie mir helfen?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20638" y="4803775"/>
            <a:ext cx="9001126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Dies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ist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Unterstützung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um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Hilfe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in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Anspruch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zu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nehmen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 Dies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ist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weder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gültiger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Fahrausweis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noch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eine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1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Ermäßigungskarte</a:t>
            </a:r>
            <a:r>
              <a:rPr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5249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77971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0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395663"/>
            <a:ext cx="36671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Arrow 35"/>
          <p:cNvSpPr/>
          <p:nvPr/>
        </p:nvSpPr>
        <p:spPr>
          <a:xfrm>
            <a:off x="592138" y="4084638"/>
            <a:ext cx="331787" cy="18415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78493337-8C09-DBDA-C1F1-71C5A87F46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288" y="2284413"/>
            <a:ext cx="8640762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prstClr val="white"/>
                </a:solidFill>
              </a:rPr>
              <a:t>Bei unvorhergesehenen Umständen, Schwierigkeiten oder Unsicherheiten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000" b="1" dirty="0">
              <a:solidFill>
                <a:prstClr val="white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>
                <a:solidFill>
                  <a:prstClr val="white"/>
                </a:solidFill>
              </a:rPr>
              <a:t>hilft mir die NMBS/SNCB.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 noGrp="1"/>
          </p:cNvSpPr>
          <p:nvPr>
            <p:ph type="title"/>
          </p:nvPr>
        </p:nvSpPr>
        <p:spPr>
          <a:xfrm>
            <a:off x="612775" y="206375"/>
            <a:ext cx="8148638" cy="709613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>
                <a:solidFill>
                  <a:srgbClr val="CC006A"/>
                </a:solidFill>
                <a:ea typeface="+mn-ea"/>
              </a:rPr>
              <a:t>Im Bahnhof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539750" y="739775"/>
            <a:ext cx="7880350" cy="747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prstClr val="white">
                    <a:lumMod val="50000"/>
                  </a:prstClr>
                </a:solidFill>
              </a:rPr>
              <a:t>Das </a:t>
            </a:r>
            <a:r>
              <a:rPr sz="1400">
                <a:solidFill>
                  <a:schemeClr val="bg1">
                    <a:lumMod val="50000"/>
                  </a:schemeClr>
                </a:solidFill>
              </a:rPr>
              <a:t>Personal im </a:t>
            </a:r>
            <a:r>
              <a:rPr sz="1400">
                <a:solidFill>
                  <a:prstClr val="white">
                    <a:lumMod val="50000"/>
                  </a:prstClr>
                </a:solidFill>
              </a:rPr>
              <a:t>Bahnhof kann mich informieren und mich führen.</a:t>
            </a:r>
          </a:p>
        </p:txBody>
      </p:sp>
      <p:pic>
        <p:nvPicPr>
          <p:cNvPr id="2" name="Image 1" descr="Une image contenant habits, Visage humain, personne, veste&#10;&#10;Description générée automatiquement">
            <a:extLst>
              <a:ext uri="{FF2B5EF4-FFF2-40B4-BE49-F238E27FC236}">
                <a16:creationId xmlns:a16="http://schemas.microsoft.com/office/drawing/2014/main" id="{D592C579-FBA7-4BC0-B663-3AD41685A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8" y="1203598"/>
            <a:ext cx="7587678" cy="352715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/>
          <p:cNvSpPr>
            <a:spLocks noGrp="1"/>
          </p:cNvSpPr>
          <p:nvPr>
            <p:ph type="title"/>
          </p:nvPr>
        </p:nvSpPr>
        <p:spPr bwMode="auto">
          <a:xfrm>
            <a:off x="323850" y="268288"/>
            <a:ext cx="8147050" cy="708025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solidFill>
                  <a:srgbClr val="CC006A"/>
                </a:solidFill>
                <a:latin typeface="Arial" charset="0"/>
                <a:cs typeface="Arial" charset="0"/>
              </a:rPr>
              <a:t>Auf dem Bahnsteig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24300" y="1131888"/>
            <a:ext cx="5164138" cy="339407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Wenn ich eine Information nicht richtig verstanden habe,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/>
              <a:t>     frage ich den Zugbegleiter.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BE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/>
              <a:t>Ich benutze meine Hilfekarte</a:t>
            </a:r>
            <a:r>
              <a:t>.</a:t>
            </a:r>
          </a:p>
        </p:txBody>
      </p:sp>
      <p:sp>
        <p:nvSpPr>
          <p:cNvPr id="9830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1A8F54-CDB2-5280-20D7-2DF1A05449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52" y="969655"/>
            <a:ext cx="3081373" cy="206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26BD8F7-FA45-BC0A-D1E8-4B27100B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" b="720"/>
          <a:stretch/>
        </p:blipFill>
        <p:spPr bwMode="auto">
          <a:xfrm>
            <a:off x="1475655" y="2787774"/>
            <a:ext cx="2952000" cy="1637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F80774E-5E4F-0A61-739A-01BD8FB6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/>
        </p:blipFill>
        <p:spPr bwMode="auto">
          <a:xfrm>
            <a:off x="4860031" y="2787774"/>
            <a:ext cx="2952000" cy="16690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244975" cy="3394075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/>
              <a:t>Der </a:t>
            </a:r>
            <a:r>
              <a:rPr sz="1400" dirty="0" err="1"/>
              <a:t>Zugbegleiter</a:t>
            </a:r>
            <a:r>
              <a:rPr sz="1400" dirty="0"/>
              <a:t> </a:t>
            </a:r>
            <a:r>
              <a:rPr sz="1400" dirty="0" err="1"/>
              <a:t>kann</a:t>
            </a:r>
            <a:r>
              <a:rPr sz="1400" dirty="0"/>
              <a:t> </a:t>
            </a:r>
            <a:r>
              <a:rPr sz="1400" dirty="0" err="1"/>
              <a:t>mich</a:t>
            </a:r>
            <a:r>
              <a:rPr sz="1400" dirty="0"/>
              <a:t> </a:t>
            </a:r>
            <a:r>
              <a:rPr sz="1400" dirty="0" err="1"/>
              <a:t>informieren</a:t>
            </a:r>
            <a:r>
              <a:rPr sz="1400" dirty="0"/>
              <a:t>,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      </a:t>
            </a:r>
            <a:r>
              <a:rPr sz="1400" dirty="0" err="1"/>
              <a:t>wenn</a:t>
            </a:r>
            <a:r>
              <a:rPr sz="1400" dirty="0"/>
              <a:t>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nicht</a:t>
            </a:r>
            <a:r>
              <a:rPr sz="1400" dirty="0"/>
              <a:t> </a:t>
            </a:r>
            <a:r>
              <a:rPr sz="1400" dirty="0" err="1"/>
              <a:t>weiß</a:t>
            </a:r>
            <a:r>
              <a:rPr sz="1400" dirty="0"/>
              <a:t>, an </a:t>
            </a:r>
            <a:r>
              <a:rPr sz="1400" dirty="0" err="1"/>
              <a:t>welcher</a:t>
            </a:r>
            <a:r>
              <a:rPr sz="1400" dirty="0"/>
              <a:t> </a:t>
            </a:r>
            <a:r>
              <a:rPr sz="1400" dirty="0" err="1"/>
              <a:t>Haltestelle</a:t>
            </a:r>
            <a:endParaRPr sz="1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     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aussteigen</a:t>
            </a:r>
            <a:r>
              <a:rPr sz="1400" dirty="0"/>
              <a:t> muss.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Wenn</a:t>
            </a:r>
            <a:r>
              <a:rPr sz="1400" dirty="0"/>
              <a:t> </a:t>
            </a:r>
            <a:r>
              <a:rPr sz="1400" dirty="0" err="1"/>
              <a:t>ich</a:t>
            </a:r>
            <a:r>
              <a:rPr sz="1400" dirty="0"/>
              <a:t> den </a:t>
            </a:r>
            <a:r>
              <a:rPr sz="1400" dirty="0" err="1"/>
              <a:t>falschen</a:t>
            </a:r>
            <a:r>
              <a:rPr sz="1400" dirty="0"/>
              <a:t> Zug </a:t>
            </a:r>
            <a:r>
              <a:rPr sz="1400" dirty="0" err="1"/>
              <a:t>genommen</a:t>
            </a:r>
            <a:r>
              <a:rPr sz="1400" dirty="0"/>
              <a:t> </a:t>
            </a:r>
            <a:r>
              <a:rPr sz="1400" dirty="0" err="1"/>
              <a:t>habe</a:t>
            </a:r>
            <a:r>
              <a:rPr sz="1400" dirty="0"/>
              <a:t>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>
                <a:solidFill>
                  <a:schemeClr val="accent6"/>
                </a:solidFill>
              </a:rPr>
              <a:t>      </a:t>
            </a:r>
            <a:r>
              <a:rPr sz="1400" dirty="0" err="1"/>
              <a:t>sagt</a:t>
            </a:r>
            <a:r>
              <a:rPr sz="1400" dirty="0">
                <a:solidFill>
                  <a:schemeClr val="accent6"/>
                </a:solidFill>
              </a:rPr>
              <a:t> </a:t>
            </a:r>
            <a:r>
              <a:rPr sz="1400" dirty="0" err="1"/>
              <a:t>er</a:t>
            </a:r>
            <a:r>
              <a:rPr sz="1400" dirty="0"/>
              <a:t> </a:t>
            </a:r>
            <a:r>
              <a:rPr sz="1400" dirty="0" err="1"/>
              <a:t>mir</a:t>
            </a:r>
            <a:r>
              <a:rPr sz="1400" dirty="0"/>
              <a:t>, was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tun</a:t>
            </a:r>
            <a:r>
              <a:rPr sz="1400" dirty="0"/>
              <a:t> muss.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 dirty="0" err="1"/>
              <a:t>Er</a:t>
            </a:r>
            <a:r>
              <a:rPr sz="1400" dirty="0"/>
              <a:t> </a:t>
            </a:r>
            <a:r>
              <a:rPr sz="1400" dirty="0" err="1"/>
              <a:t>gibt</a:t>
            </a:r>
            <a:r>
              <a:rPr sz="1400" dirty="0"/>
              <a:t> </a:t>
            </a:r>
            <a:r>
              <a:rPr sz="1400" dirty="0" err="1"/>
              <a:t>mir</a:t>
            </a:r>
            <a:r>
              <a:rPr sz="1400" dirty="0"/>
              <a:t> </a:t>
            </a:r>
            <a:r>
              <a:rPr sz="1400" dirty="0" err="1"/>
              <a:t>ein</a:t>
            </a:r>
            <a:r>
              <a:rPr sz="1400" dirty="0"/>
              <a:t> </a:t>
            </a:r>
            <a:r>
              <a:rPr sz="1400" dirty="0" err="1"/>
              <a:t>Formular</a:t>
            </a:r>
            <a:r>
              <a:rPr sz="1400" dirty="0"/>
              <a:t>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      das </a:t>
            </a:r>
            <a:r>
              <a:rPr sz="1400" dirty="0" err="1"/>
              <a:t>ich</a:t>
            </a:r>
            <a:r>
              <a:rPr sz="1400" dirty="0"/>
              <a:t> </a:t>
            </a:r>
            <a:r>
              <a:rPr sz="1400" dirty="0" err="1"/>
              <a:t>behalte</a:t>
            </a:r>
            <a:r>
              <a:rPr sz="1400" dirty="0"/>
              <a:t>,</a:t>
            </a:r>
            <a:r>
              <a:rPr lang="en-GB" sz="1400" dirty="0"/>
              <a:t> </a:t>
            </a:r>
            <a:r>
              <a:rPr sz="1400" dirty="0"/>
              <a:t>um in den </a:t>
            </a:r>
            <a:r>
              <a:rPr sz="1400" dirty="0" err="1"/>
              <a:t>richtigen</a:t>
            </a:r>
            <a:r>
              <a:rPr sz="1400" dirty="0"/>
              <a:t> Zug</a:t>
            </a:r>
            <a:r>
              <a:rPr lang="en-GB" sz="1400" dirty="0"/>
              <a:t>       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400" dirty="0"/>
              <a:t>      </a:t>
            </a:r>
            <a:r>
              <a:rPr sz="1400" dirty="0" err="1"/>
              <a:t>einzusteigen</a:t>
            </a:r>
            <a:r>
              <a:rPr sz="14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99331" name="Content Placeholder 1"/>
          <p:cNvSpPr txBox="1">
            <a:spLocks/>
          </p:cNvSpPr>
          <p:nvPr/>
        </p:nvSpPr>
        <p:spPr bwMode="auto">
          <a:xfrm>
            <a:off x="674688" y="1851025"/>
            <a:ext cx="2352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 useBgFill="1">
        <p:nvSpPr>
          <p:cNvPr id="99332" name="Content Placeholder 1"/>
          <p:cNvSpPr txBox="1">
            <a:spLocks/>
          </p:cNvSpPr>
          <p:nvPr/>
        </p:nvSpPr>
        <p:spPr bwMode="auto">
          <a:xfrm>
            <a:off x="458788" y="2103438"/>
            <a:ext cx="2517775" cy="93662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80000"/>
              <a:buFont typeface="Arial" charset="0"/>
              <a:buNone/>
            </a:pPr>
            <a:endParaRPr lang="en-GB" altLang="en-US" sz="2800"/>
          </a:p>
        </p:txBody>
      </p:sp>
      <p:sp>
        <p:nvSpPr>
          <p:cNvPr id="993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rgbClr val="CC006A"/>
                </a:solidFill>
                <a:ea typeface="+mn-ea"/>
              </a:rPr>
              <a:t>An Bord des Zuges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9759B5-CFF8-7A83-BA53-BE96B4E8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522" y="879678"/>
            <a:ext cx="3945960" cy="26306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28CFE78-8296-64EC-61E1-FD888448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" b="720"/>
          <a:stretch/>
        </p:blipFill>
        <p:spPr bwMode="auto">
          <a:xfrm>
            <a:off x="350116" y="3086705"/>
            <a:ext cx="2734564" cy="151724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2"/>
          <p:cNvSpPr>
            <a:spLocks noGrp="1"/>
          </p:cNvSpPr>
          <p:nvPr>
            <p:ph type="title"/>
          </p:nvPr>
        </p:nvSpPr>
        <p:spPr bwMode="auto">
          <a:xfrm>
            <a:off x="468313" y="268288"/>
            <a:ext cx="8147050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>
                <a:solidFill>
                  <a:srgbClr val="CC006A"/>
                </a:solidFill>
                <a:latin typeface="Arial" charset="0"/>
                <a:cs typeface="Arial" charset="0"/>
              </a:rPr>
              <a:t>Überall während meiner Reise </a:t>
            </a:r>
            <a:br>
              <a:rPr lang="en-GB" altLang="en-US" sz="2400">
                <a:solidFill>
                  <a:srgbClr val="CC006A"/>
                </a:solidFill>
                <a:latin typeface="Arial" charset="0"/>
                <a:cs typeface="Arial" charset="0"/>
              </a:rPr>
            </a:br>
            <a:r>
              <a:rPr lang="en-US" altLang="en-US" sz="2400">
                <a:solidFill>
                  <a:srgbClr val="CC006A"/>
                </a:solidFill>
                <a:latin typeface="Arial" charset="0"/>
                <a:cs typeface="Arial" charset="0"/>
              </a:rPr>
              <a:t>zu meiner Sicherheit </a:t>
            </a:r>
            <a:br>
              <a:rPr lang="en-GB" altLang="en-US" sz="2400">
                <a:solidFill>
                  <a:srgbClr val="CC006A"/>
                </a:solidFill>
                <a:latin typeface="Arial" charset="0"/>
                <a:cs typeface="Arial" charset="0"/>
              </a:rPr>
            </a:br>
            <a:endParaRPr lang="en-GB" altLang="en-US" sz="2400">
              <a:solidFill>
                <a:srgbClr val="CC006A"/>
              </a:solidFill>
              <a:latin typeface="Arial" charset="0"/>
              <a:cs typeface="Arial" charset="0"/>
            </a:endParaRPr>
          </a:p>
        </p:txBody>
      </p:sp>
      <p:pic>
        <p:nvPicPr>
          <p:cNvPr id="100355" name="Picture 5" descr="D4030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b="14665"/>
          <a:stretch>
            <a:fillRect/>
          </a:stretch>
        </p:blipFill>
        <p:spPr bwMode="auto">
          <a:xfrm>
            <a:off x="309563" y="1493838"/>
            <a:ext cx="18716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ET ORGANIS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493838"/>
            <a:ext cx="32432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754688" y="1493838"/>
            <a:ext cx="3389312" cy="2949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prstClr val="white">
                    <a:lumMod val="50000"/>
                  </a:prstClr>
                </a:solidFill>
              </a:rPr>
              <a:t>Die Teams von Securail </a:t>
            </a:r>
          </a:p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prstClr val="white">
                    <a:lumMod val="50000"/>
                  </a:prstClr>
                </a:solidFill>
              </a:rPr>
              <a:t>     und von der Polizei </a:t>
            </a:r>
          </a:p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</a:rPr>
              <a:t>     sind für meine Sicherheit da.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sz="1400">
                <a:solidFill>
                  <a:prstClr val="white">
                    <a:lumMod val="50000"/>
                  </a:prstClr>
                </a:solidFill>
              </a:rPr>
              <a:t>Wenn ich glaube, in Gefahr zu sein,</a:t>
            </a:r>
          </a:p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prstClr val="white">
                    <a:lumMod val="50000"/>
                  </a:prstClr>
                </a:solidFill>
              </a:rPr>
              <a:t>     helfen sie mir.</a:t>
            </a:r>
          </a:p>
          <a:p>
            <a:pPr fontAlgn="auto">
              <a:spcAft>
                <a:spcPts val="0"/>
              </a:spcAft>
              <a:defRPr/>
            </a:pPr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0358" name="Rectangle 1"/>
          <p:cNvSpPr>
            <a:spLocks noChangeArrowheads="1"/>
          </p:cNvSpPr>
          <p:nvPr/>
        </p:nvSpPr>
        <p:spPr bwMode="auto">
          <a:xfrm>
            <a:off x="5343525" y="3652838"/>
            <a:ext cx="361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   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9888" y="2332038"/>
            <a:ext cx="2716212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habe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verirrt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weiß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nicht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was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ich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tun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soll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651500" y="1263650"/>
            <a:ext cx="3305175" cy="88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</a:rPr>
              <a:t>Rufe ich die NMBS/SNCB-Hilfenummer an.</a:t>
            </a:r>
          </a:p>
          <a:p>
            <a:pPr fontAlgn="auto">
              <a:spcAft>
                <a:spcPts val="0"/>
              </a:spcAft>
              <a:defRPr/>
            </a:pPr>
            <a:r>
              <a:rPr sz="1400">
                <a:solidFill>
                  <a:schemeClr val="bg1">
                    <a:lumMod val="50000"/>
                  </a:schemeClr>
                </a:solidFill>
              </a:rPr>
              <a:t> Dort hilft man mir telefonisch</a:t>
            </a:r>
            <a:r>
              <a:rPr sz="1400">
                <a:solidFill>
                  <a:prstClr val="white">
                    <a:lumMod val="50000"/>
                  </a:prstClr>
                </a:solidFill>
              </a:rPr>
              <a:t>. </a:t>
            </a:r>
          </a:p>
        </p:txBody>
      </p:sp>
      <p:sp>
        <p:nvSpPr>
          <p:cNvPr id="101381" name="TextBox 17"/>
          <p:cNvSpPr txBox="1">
            <a:spLocks noChangeArrowheads="1"/>
          </p:cNvSpPr>
          <p:nvPr/>
        </p:nvSpPr>
        <p:spPr bwMode="auto">
          <a:xfrm>
            <a:off x="1633538" y="4011910"/>
            <a:ext cx="35290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7F7F7F"/>
                </a:solidFill>
              </a:rPr>
              <a:t>Ich </a:t>
            </a:r>
            <a:r>
              <a:rPr lang="en-US" altLang="en-US" sz="1400" dirty="0" err="1">
                <a:solidFill>
                  <a:srgbClr val="7F7F7F"/>
                </a:solidFill>
              </a:rPr>
              <a:t>habe</a:t>
            </a:r>
            <a:r>
              <a:rPr lang="en-US" altLang="en-US" sz="1400" dirty="0">
                <a:solidFill>
                  <a:srgbClr val="7F7F7F"/>
                </a:solidFill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</a:rPr>
              <a:t>Schwierigkeiten</a:t>
            </a:r>
            <a:r>
              <a:rPr lang="en-US" altLang="en-US" sz="1400" dirty="0">
                <a:solidFill>
                  <a:srgbClr val="7F7F7F"/>
                </a:solidFill>
              </a:rPr>
              <a:t>, </a:t>
            </a:r>
          </a:p>
          <a:p>
            <a:pPr eaLnBrk="1" hangingPunct="1"/>
            <a:r>
              <a:rPr lang="en-US" altLang="en-US" sz="1400" dirty="0" err="1">
                <a:solidFill>
                  <a:srgbClr val="7F7F7F"/>
                </a:solidFill>
              </a:rPr>
              <a:t>einen</a:t>
            </a:r>
            <a:r>
              <a:rPr lang="en-US" altLang="en-US" sz="1400" dirty="0">
                <a:solidFill>
                  <a:srgbClr val="7F7F7F"/>
                </a:solidFill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</a:rPr>
              <a:t>Fahrausweis</a:t>
            </a:r>
            <a:endParaRPr lang="en-US" altLang="en-US" sz="1400" dirty="0">
              <a:solidFill>
                <a:srgbClr val="7F7F7F"/>
              </a:solidFill>
            </a:endParaRPr>
          </a:p>
          <a:p>
            <a:pPr eaLnBrk="1" hangingPunct="1"/>
            <a:r>
              <a:rPr lang="en-US" altLang="en-US" sz="1400" dirty="0">
                <a:solidFill>
                  <a:srgbClr val="7F7F7F"/>
                </a:solidFill>
              </a:rPr>
              <a:t>am </a:t>
            </a:r>
            <a:r>
              <a:rPr lang="en-US" altLang="en-US" sz="1400" dirty="0" err="1">
                <a:solidFill>
                  <a:srgbClr val="7F7F7F"/>
                </a:solidFill>
              </a:rPr>
              <a:t>Automaten</a:t>
            </a:r>
            <a:r>
              <a:rPr lang="en-US" altLang="en-US" sz="1400" dirty="0">
                <a:solidFill>
                  <a:srgbClr val="7F7F7F"/>
                </a:solidFill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</a:rPr>
              <a:t>zu</a:t>
            </a:r>
            <a:r>
              <a:rPr lang="en-US" altLang="en-US" sz="1400" dirty="0">
                <a:solidFill>
                  <a:srgbClr val="7F7F7F"/>
                </a:solidFill>
              </a:rPr>
              <a:t> </a:t>
            </a:r>
            <a:r>
              <a:rPr lang="en-US" altLang="en-US" sz="1400" dirty="0" err="1">
                <a:solidFill>
                  <a:srgbClr val="7F7F7F"/>
                </a:solidFill>
              </a:rPr>
              <a:t>kaufen</a:t>
            </a:r>
            <a:r>
              <a:rPr lang="en-US" altLang="en-US" sz="1400" dirty="0">
                <a:solidFill>
                  <a:srgbClr val="7F7F7F"/>
                </a:solidFill>
              </a:rPr>
              <a:t>. </a:t>
            </a:r>
          </a:p>
          <a:p>
            <a:pPr eaLnBrk="1" hangingPunct="1"/>
            <a:endParaRPr lang="en-GB" altLang="en-US" sz="1400" dirty="0">
              <a:solidFill>
                <a:srgbClr val="7F7F7F"/>
              </a:solidFill>
            </a:endParaRPr>
          </a:p>
        </p:txBody>
      </p:sp>
      <p:pic>
        <p:nvPicPr>
          <p:cNvPr id="1013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779"/>
          <a:stretch>
            <a:fillRect/>
          </a:stretch>
        </p:blipFill>
        <p:spPr bwMode="auto">
          <a:xfrm>
            <a:off x="1797050" y="1263650"/>
            <a:ext cx="16017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50800"/>
            <a:ext cx="8147050" cy="709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solidFill>
                  <a:srgbClr val="CC006A"/>
                </a:solidFill>
                <a:ea typeface="+mn-ea"/>
              </a:rPr>
              <a:t>Per Telefon</a:t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sp>
        <p:nvSpPr>
          <p:cNvPr id="101385" name="TextBox 2"/>
          <p:cNvSpPr txBox="1">
            <a:spLocks noChangeArrowheads="1"/>
          </p:cNvSpPr>
          <p:nvPr/>
        </p:nvSpPr>
        <p:spPr bwMode="auto">
          <a:xfrm>
            <a:off x="354013" y="555625"/>
            <a:ext cx="4487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CC006A"/>
                </a:solidFill>
              </a:rPr>
              <a:t>Wenn niemand im Bahnhof  </a:t>
            </a:r>
          </a:p>
          <a:p>
            <a:pPr eaLnBrk="1" hangingPunct="1"/>
            <a:r>
              <a:rPr lang="en-US" altLang="en-US" sz="1600">
                <a:solidFill>
                  <a:srgbClr val="CC006A"/>
                </a:solidFill>
              </a:rPr>
              <a:t>mir helfen kann.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938" y="2306638"/>
            <a:ext cx="2087562" cy="285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00450" y="3189288"/>
            <a:ext cx="2016125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1388" name="Picture 2" descr="AdobeStock_9041663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25663"/>
            <a:ext cx="230346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3EEAD-AE72-BAAA-1701-C4699232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365" y="2931790"/>
            <a:ext cx="1605599" cy="10640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E083350-7C23-D37C-0747-2F70E46D0496}"/>
              </a:ext>
            </a:extLst>
          </p:cNvPr>
          <p:cNvSpPr txBox="1">
            <a:spLocks/>
          </p:cNvSpPr>
          <p:nvPr/>
        </p:nvSpPr>
        <p:spPr>
          <a:xfrm>
            <a:off x="5796136" y="3632519"/>
            <a:ext cx="2304001" cy="307383"/>
          </a:xfrm>
          <a:prstGeom prst="rect">
            <a:avLst/>
          </a:prstGeom>
          <a:solidFill>
            <a:srgbClr val="F25A0E"/>
          </a:solidFill>
          <a:ln>
            <a:noFill/>
          </a:ln>
          <a:effectLst/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2400" b="1" dirty="0">
                <a:solidFill>
                  <a:prstClr val="white"/>
                </a:solidFill>
              </a:rPr>
              <a:t>02 607 30 10</a:t>
            </a:r>
            <a:endParaRPr lang="en-GB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66E5FD80-92C1-F1DF-9525-E85C87D59C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84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88" y="2066925"/>
            <a:ext cx="5327650" cy="79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prstClr val="white"/>
                </a:solidFill>
              </a:rPr>
              <a:t>Gute Reise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0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850" y="1419225"/>
            <a:ext cx="3241675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Auf der Website der NMBS/SNCB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dirty="0">
                <a:hlinkClick r:id="rId2"/>
              </a:rPr>
              <a:t>www.sncb.be</a:t>
            </a:r>
            <a:endParaRPr dirty="0">
              <a:hlinkClick r:id="rId3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63513" y="176213"/>
            <a:ext cx="8147050" cy="709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Ich suche Informationen über die Strecke, </a:t>
            </a:r>
          </a:p>
          <a:p>
            <a:pPr fontAlgn="auto">
              <a:spcAft>
                <a:spcPts val="0"/>
              </a:spcAft>
              <a:defRPr/>
            </a:pPr>
            <a:r>
              <a:rPr sz="2400">
                <a:solidFill>
                  <a:schemeClr val="accent5"/>
                </a:solidFill>
              </a:rPr>
              <a:t>den Fahrplan und die Bahnsteignummer</a:t>
            </a:r>
            <a:r>
              <a:rPr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1" name="Picture 4" descr="Visu 1 bla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-1088"/>
          <a:stretch/>
        </p:blipFill>
        <p:spPr bwMode="auto">
          <a:xfrm>
            <a:off x="5076056" y="1276003"/>
            <a:ext cx="2664296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63" y="1347788"/>
            <a:ext cx="4038600" cy="3394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In der </a:t>
            </a:r>
            <a:r>
              <a:rPr sz="1400" dirty="0" err="1"/>
              <a:t>kostenlosen</a:t>
            </a:r>
            <a:r>
              <a:rPr sz="1400" dirty="0"/>
              <a:t> App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dirty="0"/>
              <a:t>der NMBS/SNCB.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23850" y="195263"/>
            <a:ext cx="8147050" cy="709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2400" dirty="0" err="1">
                <a:solidFill>
                  <a:schemeClr val="accent5"/>
                </a:solidFill>
              </a:rPr>
              <a:t>Ich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suche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Informationen</a:t>
            </a:r>
            <a:r>
              <a:rPr sz="2400" dirty="0">
                <a:solidFill>
                  <a:schemeClr val="accent5"/>
                </a:solidFill>
              </a:rPr>
              <a:t> </a:t>
            </a:r>
            <a:r>
              <a:rPr sz="2400" dirty="0" err="1">
                <a:solidFill>
                  <a:schemeClr val="accent5"/>
                </a:solidFill>
              </a:rPr>
              <a:t>über</a:t>
            </a:r>
            <a:r>
              <a:rPr sz="2400" dirty="0">
                <a:solidFill>
                  <a:schemeClr val="accent5"/>
                </a:solidFill>
              </a:rPr>
              <a:t> die </a:t>
            </a:r>
            <a:r>
              <a:rPr sz="2400" dirty="0" err="1">
                <a:solidFill>
                  <a:schemeClr val="accent5"/>
                </a:solidFill>
              </a:rPr>
              <a:t>Strecke</a:t>
            </a:r>
            <a:r>
              <a:rPr sz="2400" dirty="0">
                <a:solidFill>
                  <a:schemeClr val="accent5"/>
                </a:solidFill>
              </a:rPr>
              <a:t>, den </a:t>
            </a:r>
            <a:r>
              <a:rPr sz="2400" dirty="0" err="1">
                <a:solidFill>
                  <a:schemeClr val="accent5"/>
                </a:solidFill>
              </a:rPr>
              <a:t>Fahrplan</a:t>
            </a:r>
            <a:r>
              <a:rPr sz="2400" dirty="0">
                <a:solidFill>
                  <a:schemeClr val="accent5"/>
                </a:solidFill>
              </a:rPr>
              <a:t> und die </a:t>
            </a:r>
            <a:r>
              <a:rPr sz="2400" dirty="0" err="1">
                <a:solidFill>
                  <a:schemeClr val="accent5"/>
                </a:solidFill>
              </a:rPr>
              <a:t>Bahnsteignummer</a:t>
            </a:r>
            <a:r>
              <a:rPr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688" y="268288"/>
            <a:ext cx="619125" cy="5937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Picture 4" descr="Visu 1 bla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381000"/>
            <a:ext cx="33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50527D0B-971E-19EA-F78F-1776F555070E}"/>
              </a:ext>
            </a:extLst>
          </p:cNvPr>
          <p:cNvGrpSpPr>
            <a:grpSpLocks/>
          </p:cNvGrpSpPr>
          <p:nvPr/>
        </p:nvGrpSpPr>
        <p:grpSpPr>
          <a:xfrm>
            <a:off x="5741862" y="1131590"/>
            <a:ext cx="2070498" cy="3394472"/>
            <a:chOff x="5319217" y="1206621"/>
            <a:chExt cx="2153759" cy="3561984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270A7205-F28F-67A4-5A6D-62D2451D739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99700" y="1659990"/>
              <a:ext cx="1385565" cy="2379922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25D404F5-2AA4-787D-8E7E-3A5E6417A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217" y="1206621"/>
              <a:ext cx="2153759" cy="35619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8CCA79E2B6E43B33BAD452616C8ED" ma:contentTypeVersion="14" ma:contentTypeDescription="Crée un document." ma:contentTypeScope="" ma:versionID="d8a18d8c8a1edaf0c8ff9e325a788235">
  <xsd:schema xmlns:xsd="http://www.w3.org/2001/XMLSchema" xmlns:xs="http://www.w3.org/2001/XMLSchema" xmlns:p="http://schemas.microsoft.com/office/2006/metadata/properties" xmlns:ns2="31eec8d2-9c91-467a-88b0-4b3784dad956" xmlns:ns3="64d26c7b-e42c-4591-be51-ae494674f862" targetNamespace="http://schemas.microsoft.com/office/2006/metadata/properties" ma:root="true" ma:fieldsID="4dde690f60df1b4c6ab40fca336a5c50" ns2:_="" ns3:_="">
    <xsd:import namespace="31eec8d2-9c91-467a-88b0-4b3784dad956"/>
    <xsd:import namespace="64d26c7b-e42c-4591-be51-ae494674f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ec8d2-9c91-467a-88b0-4b3784dad95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c7b-e42c-4591-be51-ae494674f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2c7fc3a-f825-4fe8-a18c-c1b1a2076aa4}" ma:internalName="TaxCatchAll" ma:showField="CatchAllData" ma:web="64d26c7b-e42c-4591-be51-ae494674f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328FB-86ED-44C5-83A0-B104AB430517}"/>
</file>

<file path=customXml/itemProps2.xml><?xml version="1.0" encoding="utf-8"?>
<ds:datastoreItem xmlns:ds="http://schemas.openxmlformats.org/officeDocument/2006/customXml" ds:itemID="{53FB9609-BBA8-45F5-9FD3-B6804989176F}"/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2165</Words>
  <Application>Microsoft Macintosh PowerPoint</Application>
  <PresentationFormat>Affichage à l'écran (16:9)</PresentationFormat>
  <Paragraphs>386</Paragraphs>
  <Slides>78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3" baseType="lpstr">
      <vt:lpstr>Arial</vt:lpstr>
      <vt:lpstr>Arial Black</vt:lpstr>
      <vt:lpstr>Calibri</vt:lpstr>
      <vt:lpstr>Circular Bold</vt:lpstr>
      <vt:lpstr>Office Theme</vt:lpstr>
      <vt:lpstr>Ich traue mich, mit der Bahn zu fahren  </vt:lpstr>
      <vt:lpstr>Inhaltsverzeichnis</vt:lpstr>
      <vt:lpstr>Présentation PowerPoint</vt:lpstr>
      <vt:lpstr>Die 8 Etappen</vt:lpstr>
      <vt:lpstr>Die 8 Etappen</vt:lpstr>
      <vt:lpstr>Présentation PowerPoint</vt:lpstr>
      <vt:lpstr>Vor der Reise kann ich Hilfe reservieren.</vt:lpstr>
      <vt:lpstr>Présentation PowerPoint</vt:lpstr>
      <vt:lpstr>Présentation PowerPoint</vt:lpstr>
      <vt:lpstr>Présentation PowerPoint</vt:lpstr>
      <vt:lpstr>Hinfahrt </vt:lpstr>
      <vt:lpstr>Rückfahrt </vt:lpstr>
      <vt:lpstr>Nichts vergessen?</vt:lpstr>
      <vt:lpstr>Ich suche den Eingang des Abfahrtbahnhofs    </vt:lpstr>
      <vt:lpstr>Ich suche den Eingang des Bahnhofs.</vt:lpstr>
      <vt:lpstr>Ich finde meinen Weg mit den Piktogrammen.</vt:lpstr>
      <vt:lpstr> Ich kaufe meinen Fahrausweis    </vt:lpstr>
      <vt:lpstr>Mein Fahrausweis auf meinen Personalausweis.   </vt:lpstr>
      <vt:lpstr>Mein Fahrausweis auf meinem Telefon.</vt:lpstr>
      <vt:lpstr>Mein Fahrausweis am Schalter.</vt:lpstr>
      <vt:lpstr>Mein Fahrausweis am Automaten.  </vt:lpstr>
      <vt:lpstr>Ich kann nicht lesen  oder nur wenig.</vt:lpstr>
      <vt:lpstr>Wenn ich keine Bankkarte habe, gehe ich an einen Automaten, der auch Münzen annimmt.</vt:lpstr>
      <vt:lpstr>Ich rufe an, um mir beim Kaufen  meines  Fahrausweises am Automaten helfen zu lassen.</vt:lpstr>
      <vt:lpstr>Ich rufe an, um mir beim Kaufen  meines  Fahrausweises am Automaten helfen zu lassen.</vt:lpstr>
      <vt:lpstr>Was ich am Telefon sagen muss. </vt:lpstr>
      <vt:lpstr>Was ich am Telefon sagen muss. </vt:lpstr>
      <vt:lpstr>Die Person am Telefon  hat meinen Fahrausweis ausgesucht.</vt:lpstr>
      <vt:lpstr>Ich sehe den Preis meines Fahrausweises auf dem Bildschirm.</vt:lpstr>
      <vt:lpstr>Ich bezahle meinen Fahrausweis am Automaten.</vt:lpstr>
      <vt:lpstr>Zahlung hat geklappt!  </vt:lpstr>
      <vt:lpstr>Ich nehme meinen Fahrausweis und meine Quittung  aus dem Automaten.</vt:lpstr>
      <vt:lpstr>Ich kann lesen und schreiben.</vt:lpstr>
      <vt:lpstr>Wenn ich keine Bankkarte habe, gehe ich an einen Automaten, der auch Münzen annimmt.</vt:lpstr>
      <vt:lpstr>Ich wähle Deutsch, in dem ich auf DE drücke.</vt:lpstr>
      <vt:lpstr>Wenn ich einen Ermäßigungsausweis  „Mit Ermäßigung“ habe, drücke ich auf  “Erhöhte Kostenerstattung".</vt:lpstr>
      <vt:lpstr>Ich drücke auf meinen bereits gewählten Abfahrtbahnhof.</vt:lpstr>
      <vt:lpstr>Ich schreibe den Namen meines Zielbahnhofs  und drücke auf 'Weiter'.</vt:lpstr>
      <vt:lpstr>Ich wähle  </vt:lpstr>
      <vt:lpstr>Ich drücke auf „Weiter“,  dann drücke ich auf „Bezahlen“. </vt:lpstr>
      <vt:lpstr>Ich sehe den Preis meines Fahrausweises auf dem Bildschirm.</vt:lpstr>
      <vt:lpstr>Ich bezahle meinen Fahrausweis am Automaten.</vt:lpstr>
      <vt:lpstr>Zahlung hat geklappt!  </vt:lpstr>
      <vt:lpstr>Ich nehme meinen Fahrausweis und meine Quittung  aus dem Automaten.</vt:lpstr>
      <vt:lpstr> Ich gehe auf den Bahnsteig. </vt:lpstr>
      <vt:lpstr>Ich sehe mir den Anzeigebildschirm mit den Zügen an.  </vt:lpstr>
      <vt:lpstr>Ich achte auf die  Lautsprecheransage.</vt:lpstr>
      <vt:lpstr>Ich gehe auf den Bahnsteig.</vt:lpstr>
      <vt:lpstr>Mein Zug ist am Bahnsteig.</vt:lpstr>
      <vt:lpstr>Wenn der Zug gehalten hat,  drücke ich auf den Knopf zum Öffnen der Türen  und steige in den Zug ein.</vt:lpstr>
      <vt:lpstr>Eine Änderung der Uhrzeit wird in rot angezeigt.</vt:lpstr>
      <vt:lpstr>Eine Änderung des Zuges wird in rot angezeigt.</vt:lpstr>
      <vt:lpstr>Eine Änderung des Bahnsteigs wird auf weißem Hintergrund angezeigt.</vt:lpstr>
      <vt:lpstr> Ich steige in den Zug    </vt:lpstr>
      <vt:lpstr>Ich steige in den Zug</vt:lpstr>
      <vt:lpstr>Ich bin im Zug  und achte auf die Haltestellen.   </vt:lpstr>
      <vt:lpstr>Ich achte auf die Haltestellen und  höre die Ansagen.  </vt:lpstr>
      <vt:lpstr>Wie achte ich auf die Haltestellen auf meiner Strecke, wenn ich nicht richtig lesen kann?</vt:lpstr>
      <vt:lpstr>Die Haltestellen auf meiner  HINFAHRT</vt:lpstr>
      <vt:lpstr>Die Haltestellen auf  meiner RÜCKFAHRT</vt:lpstr>
      <vt:lpstr>Die Haltestellen auf meiner Strecke, wenn ich umsteigen muss</vt:lpstr>
      <vt:lpstr>Ich komme am Zielbahnhof  an und steige aus</vt:lpstr>
      <vt:lpstr>Ich bin am Ziel angekommen.</vt:lpstr>
      <vt:lpstr>Wenn der Zug gehalten hat, drücke ich auf den  Knopf zum Öffnen der Türen und steige aus  dem Zug aus.</vt:lpstr>
      <vt:lpstr> Ich verlasse den Bahnhof.</vt:lpstr>
      <vt:lpstr>Ich gehe aus dem Bahnhof und folge dabei den Pfeilen.</vt:lpstr>
      <vt:lpstr>  Ich bin gut angekommen! </vt:lpstr>
      <vt:lpstr>Présentation PowerPoint</vt:lpstr>
      <vt:lpstr>Présentation PowerPoint</vt:lpstr>
      <vt:lpstr>Hinfahrt </vt:lpstr>
      <vt:lpstr>Rückfahrt </vt:lpstr>
      <vt:lpstr>Présentation PowerPoint</vt:lpstr>
      <vt:lpstr>Im Bahnhof</vt:lpstr>
      <vt:lpstr>Auf dem Bahnsteig</vt:lpstr>
      <vt:lpstr>An Bord des Zuges </vt:lpstr>
      <vt:lpstr>Überall während meiner Reise  zu meiner Sicherheit  </vt:lpstr>
      <vt:lpstr>Per Telefon </vt:lpstr>
      <vt:lpstr>Présentation PowerPoint</vt:lpstr>
    </vt:vector>
  </TitlesOfParts>
  <Company>SNCB-Holding / NMBS-Holding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SNCB</dc:creator>
  <cp:lastModifiedBy>Alain Mathieu</cp:lastModifiedBy>
  <cp:revision>755</cp:revision>
  <cp:lastPrinted>2018-08-20T08:48:36Z</cp:lastPrinted>
  <dcterms:created xsi:type="dcterms:W3CDTF">2016-10-13T09:00:26Z</dcterms:created>
  <dcterms:modified xsi:type="dcterms:W3CDTF">2024-10-11T06:25:55Z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2024-09-12T12:12:53Z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d619aaa7-51cb-466a-b6f7-6b5ff7433c05</vt:lpwstr>
  </property>
  <property fmtid="{D5CDD505-2E9C-101B-9397-08002B2CF9AE}" pid="8" name="MSIP_Label_47c19387-3134-4ca8-87e2-20d2b663daf3_ContentBits">
    <vt:lpwstr>0</vt:lpwstr>
  </property>
</Properties>
</file>