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entation.xml" ContentType="application/vnd.openxmlformats-officedocument.presentationml.presentation.main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9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267" r:id="rId2"/>
    <p:sldId id="499" r:id="rId3"/>
    <p:sldId id="415" r:id="rId4"/>
    <p:sldId id="506" r:id="rId5"/>
    <p:sldId id="507" r:id="rId6"/>
    <p:sldId id="505" r:id="rId7"/>
    <p:sldId id="487" r:id="rId8"/>
    <p:sldId id="495" r:id="rId9"/>
    <p:sldId id="509" r:id="rId10"/>
    <p:sldId id="508" r:id="rId11"/>
    <p:sldId id="470" r:id="rId12"/>
    <p:sldId id="485" r:id="rId13"/>
    <p:sldId id="435" r:id="rId14"/>
    <p:sldId id="392" r:id="rId15"/>
    <p:sldId id="340" r:id="rId16"/>
    <p:sldId id="356" r:id="rId17"/>
    <p:sldId id="393" r:id="rId18"/>
    <p:sldId id="409" r:id="rId19"/>
    <p:sldId id="420" r:id="rId20"/>
    <p:sldId id="344" r:id="rId21"/>
    <p:sldId id="342" r:id="rId22"/>
    <p:sldId id="389" r:id="rId23"/>
    <p:sldId id="527" r:id="rId24"/>
    <p:sldId id="361" r:id="rId25"/>
    <p:sldId id="530" r:id="rId26"/>
    <p:sldId id="441" r:id="rId27"/>
    <p:sldId id="511" r:id="rId28"/>
    <p:sldId id="452" r:id="rId29"/>
    <p:sldId id="383" r:id="rId30"/>
    <p:sldId id="536" r:id="rId31"/>
    <p:sldId id="539" r:id="rId32"/>
    <p:sldId id="387" r:id="rId33"/>
    <p:sldId id="391" r:id="rId34"/>
    <p:sldId id="488" r:id="rId35"/>
    <p:sldId id="388" r:id="rId36"/>
    <p:sldId id="446" r:id="rId37"/>
    <p:sldId id="360" r:id="rId38"/>
    <p:sldId id="427" r:id="rId39"/>
    <p:sldId id="357" r:id="rId40"/>
    <p:sldId id="358" r:id="rId41"/>
    <p:sldId id="359" r:id="rId42"/>
    <p:sldId id="531" r:id="rId43"/>
    <p:sldId id="532" r:id="rId44"/>
    <p:sldId id="533" r:id="rId45"/>
    <p:sldId id="394" r:id="rId46"/>
    <p:sldId id="352" r:id="rId47"/>
    <p:sldId id="518" r:id="rId48"/>
    <p:sldId id="354" r:id="rId49"/>
    <p:sldId id="475" r:id="rId50"/>
    <p:sldId id="538" r:id="rId51"/>
    <p:sldId id="422" r:id="rId52"/>
    <p:sldId id="516" r:id="rId53"/>
    <p:sldId id="517" r:id="rId54"/>
    <p:sldId id="396" r:id="rId55"/>
    <p:sldId id="373" r:id="rId56"/>
    <p:sldId id="397" r:id="rId57"/>
    <p:sldId id="449" r:id="rId58"/>
    <p:sldId id="477" r:id="rId59"/>
    <p:sldId id="519" r:id="rId60"/>
    <p:sldId id="523" r:id="rId61"/>
    <p:sldId id="521" r:id="rId62"/>
    <p:sldId id="399" r:id="rId63"/>
    <p:sldId id="329" r:id="rId64"/>
    <p:sldId id="534" r:id="rId65"/>
    <p:sldId id="400" r:id="rId66"/>
    <p:sldId id="381" r:id="rId67"/>
    <p:sldId id="261" r:id="rId68"/>
    <p:sldId id="500" r:id="rId69"/>
    <p:sldId id="501" r:id="rId70"/>
    <p:sldId id="522" r:id="rId71"/>
    <p:sldId id="502" r:id="rId72"/>
    <p:sldId id="489" r:id="rId73"/>
    <p:sldId id="524" r:id="rId74"/>
    <p:sldId id="497" r:id="rId75"/>
    <p:sldId id="525" r:id="rId76"/>
    <p:sldId id="494" r:id="rId77"/>
    <p:sldId id="526" r:id="rId78"/>
    <p:sldId id="535" r:id="rId79"/>
  </p:sldIdLst>
  <p:sldSz cx="9144000" cy="5143500" type="screen16x9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D5C3158-D92A-4926-B4FC-0A9CCBDB2D26}">
          <p14:sldIdLst>
            <p14:sldId id="267"/>
            <p14:sldId id="499"/>
            <p14:sldId id="415"/>
            <p14:sldId id="506"/>
            <p14:sldId id="507"/>
            <p14:sldId id="505"/>
            <p14:sldId id="487"/>
            <p14:sldId id="495"/>
            <p14:sldId id="509"/>
            <p14:sldId id="508"/>
            <p14:sldId id="470"/>
            <p14:sldId id="485"/>
            <p14:sldId id="435"/>
            <p14:sldId id="392"/>
            <p14:sldId id="340"/>
            <p14:sldId id="356"/>
            <p14:sldId id="393"/>
            <p14:sldId id="409"/>
            <p14:sldId id="420"/>
            <p14:sldId id="344"/>
            <p14:sldId id="342"/>
            <p14:sldId id="389"/>
            <p14:sldId id="527"/>
            <p14:sldId id="361"/>
            <p14:sldId id="530"/>
            <p14:sldId id="441"/>
            <p14:sldId id="511"/>
            <p14:sldId id="452"/>
            <p14:sldId id="383"/>
            <p14:sldId id="536"/>
            <p14:sldId id="539"/>
            <p14:sldId id="387"/>
            <p14:sldId id="391"/>
            <p14:sldId id="488"/>
            <p14:sldId id="388"/>
            <p14:sldId id="446"/>
            <p14:sldId id="360"/>
            <p14:sldId id="427"/>
            <p14:sldId id="357"/>
            <p14:sldId id="358"/>
            <p14:sldId id="359"/>
            <p14:sldId id="531"/>
            <p14:sldId id="532"/>
            <p14:sldId id="533"/>
            <p14:sldId id="394"/>
            <p14:sldId id="352"/>
            <p14:sldId id="518"/>
            <p14:sldId id="354"/>
            <p14:sldId id="475"/>
            <p14:sldId id="538"/>
            <p14:sldId id="422"/>
            <p14:sldId id="516"/>
            <p14:sldId id="517"/>
            <p14:sldId id="396"/>
            <p14:sldId id="373"/>
            <p14:sldId id="397"/>
            <p14:sldId id="449"/>
            <p14:sldId id="477"/>
            <p14:sldId id="519"/>
            <p14:sldId id="523"/>
            <p14:sldId id="521"/>
            <p14:sldId id="399"/>
            <p14:sldId id="329"/>
            <p14:sldId id="534"/>
            <p14:sldId id="400"/>
            <p14:sldId id="381"/>
            <p14:sldId id="261"/>
            <p14:sldId id="500"/>
            <p14:sldId id="501"/>
            <p14:sldId id="522"/>
            <p14:sldId id="502"/>
            <p14:sldId id="489"/>
            <p14:sldId id="524"/>
            <p14:sldId id="497"/>
            <p14:sldId id="525"/>
            <p14:sldId id="494"/>
            <p14:sldId id="526"/>
            <p14:sldId id="5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80" userDrawn="1">
          <p15:clr>
            <a:srgbClr val="A4A3A4"/>
          </p15:clr>
        </p15:guide>
        <p15:guide id="2" pos="2101" userDrawn="1">
          <p15:clr>
            <a:srgbClr val="A4A3A4"/>
          </p15:clr>
        </p15:guide>
        <p15:guide id="3" orient="horz" pos="312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stine LEBOURG" initials="JL" lastIdx="41" clrIdx="0"/>
  <p:cmAuthor id="2" name="Lionel Pons" initials="LP" lastIdx="29" clrIdx="1"/>
  <p:cmAuthor id="3" name="Thibault Appelmans" initials="TA" lastIdx="16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7E"/>
    <a:srgbClr val="CC006A"/>
    <a:srgbClr val="F305E8"/>
    <a:srgbClr val="004899"/>
    <a:srgbClr val="F25A0E"/>
    <a:srgbClr val="E2AC00"/>
    <a:srgbClr val="87CB3D"/>
    <a:srgbClr val="78B832"/>
    <a:srgbClr val="F14427"/>
    <a:srgbClr val="EFB1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 autoAdjust="0"/>
    <p:restoredTop sz="94363" autoAdjust="0"/>
  </p:normalViewPr>
  <p:slideViewPr>
    <p:cSldViewPr snapToGrid="0">
      <p:cViewPr varScale="1">
        <p:scale>
          <a:sx n="185" d="100"/>
          <a:sy n="185" d="100"/>
        </p:scale>
        <p:origin x="168" y="2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92"/>
    </p:cViewPr>
  </p:sorterViewPr>
  <p:notesViewPr>
    <p:cSldViewPr snapToGrid="0">
      <p:cViewPr varScale="1">
        <p:scale>
          <a:sx n="74" d="100"/>
          <a:sy n="74" d="100"/>
        </p:scale>
        <p:origin x="-2676" y="-90"/>
      </p:cViewPr>
      <p:guideLst>
        <p:guide orient="horz" pos="3080"/>
        <p:guide pos="2101"/>
        <p:guide orient="horz"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88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customXml" Target="../customXml/item1.xml"/><Relationship Id="rId61" Type="http://schemas.openxmlformats.org/officeDocument/2006/relationships/slide" Target="slides/slide60.xml"/><Relationship Id="rId8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6332"/>
          </a:xfrm>
          <a:prstGeom prst="rect">
            <a:avLst/>
          </a:prstGeom>
        </p:spPr>
        <p:txBody>
          <a:bodyPr vert="horz" lIns="89849" tIns="44924" rIns="89849" bIns="4492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9" y="1"/>
            <a:ext cx="2889938" cy="496332"/>
          </a:xfrm>
          <a:prstGeom prst="rect">
            <a:avLst/>
          </a:prstGeom>
        </p:spPr>
        <p:txBody>
          <a:bodyPr vert="horz" lIns="89849" tIns="44924" rIns="89849" bIns="44924" rtlCol="0"/>
          <a:lstStyle>
            <a:lvl1pPr algn="r">
              <a:defRPr sz="1200"/>
            </a:lvl1pPr>
          </a:lstStyle>
          <a:p>
            <a:fld id="{1723B4AB-2AA7-4A4A-8F62-426533FF55AD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89849" tIns="44924" rIns="89849" bIns="4492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9" y="9428584"/>
            <a:ext cx="2889938" cy="496332"/>
          </a:xfrm>
          <a:prstGeom prst="rect">
            <a:avLst/>
          </a:prstGeom>
        </p:spPr>
        <p:txBody>
          <a:bodyPr vert="horz" lIns="89849" tIns="44924" rIns="89849" bIns="44924" rtlCol="0" anchor="b"/>
          <a:lstStyle>
            <a:lvl1pPr algn="r">
              <a:defRPr sz="1200"/>
            </a:lvl1pPr>
          </a:lstStyle>
          <a:p>
            <a:fld id="{EE1FE783-5DBB-4154-96BF-ABC3E7704D6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407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6332"/>
          </a:xfrm>
          <a:prstGeom prst="rect">
            <a:avLst/>
          </a:prstGeom>
        </p:spPr>
        <p:txBody>
          <a:bodyPr vert="horz" lIns="89849" tIns="44924" rIns="89849" bIns="4492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9" y="1"/>
            <a:ext cx="2889938" cy="496332"/>
          </a:xfrm>
          <a:prstGeom prst="rect">
            <a:avLst/>
          </a:prstGeom>
        </p:spPr>
        <p:txBody>
          <a:bodyPr vert="horz" lIns="89849" tIns="44924" rIns="89849" bIns="44924" rtlCol="0"/>
          <a:lstStyle>
            <a:lvl1pPr algn="r">
              <a:defRPr sz="1200"/>
            </a:lvl1pPr>
          </a:lstStyle>
          <a:p>
            <a:fld id="{3A9F1730-E2CC-44FE-86EB-445B853DFF73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849" tIns="44924" rIns="89849" bIns="449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4"/>
            <a:ext cx="5335270" cy="4466987"/>
          </a:xfrm>
          <a:prstGeom prst="rect">
            <a:avLst/>
          </a:prstGeom>
        </p:spPr>
        <p:txBody>
          <a:bodyPr vert="horz" lIns="89849" tIns="44924" rIns="89849" bIns="449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6332"/>
          </a:xfrm>
          <a:prstGeom prst="rect">
            <a:avLst/>
          </a:prstGeom>
        </p:spPr>
        <p:txBody>
          <a:bodyPr vert="horz" lIns="89849" tIns="44924" rIns="89849" bIns="4492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9" y="9428584"/>
            <a:ext cx="2889938" cy="496332"/>
          </a:xfrm>
          <a:prstGeom prst="rect">
            <a:avLst/>
          </a:prstGeom>
        </p:spPr>
        <p:txBody>
          <a:bodyPr vert="horz" lIns="89849" tIns="44924" rIns="89849" bIns="44924" rtlCol="0" anchor="b"/>
          <a:lstStyle>
            <a:lvl1pPr algn="r">
              <a:defRPr sz="1200"/>
            </a:lvl1pPr>
          </a:lstStyle>
          <a:p>
            <a:fld id="{FFCBF571-D1D3-4EA2-9A04-6EB378C5670C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37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Use a white background to make printing and note taking easier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659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24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24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729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9597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959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639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>
                <a:solidFill>
                  <a:prstClr val="black"/>
                </a:solidFill>
              </a:rPr>
              <a:pPr/>
              <a:t>72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193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>
                <a:solidFill>
                  <a:prstClr val="black"/>
                </a:solidFill>
              </a:rPr>
              <a:pPr/>
              <a:t>73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46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>
                <a:solidFill>
                  <a:prstClr val="black"/>
                </a:solidFill>
              </a:rPr>
              <a:pPr/>
              <a:t>76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10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>
                <a:solidFill>
                  <a:prstClr val="black"/>
                </a:solidFill>
              </a:rPr>
              <a:pPr/>
              <a:t>77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606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667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>
                <a:solidFill>
                  <a:prstClr val="black"/>
                </a:solidFill>
              </a:rPr>
              <a:pPr/>
              <a:t>78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193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304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260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322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591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591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24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BF571-D1D3-4EA2-9A04-6EB378C5670C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401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52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8" name="Picture 7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5" name="Picture 4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21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calaire oran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8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40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rcalaire orange"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8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83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tercalaire orange">
    <p:bg>
      <p:bgPr>
        <a:solidFill>
          <a:srgbClr val="E2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8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06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55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39552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80000"/>
              <a:buNone/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GB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SzPct val="80000"/>
              <a:buNone/>
              <a:defRPr sz="18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315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re et contenu compara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09587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/>
          </a:p>
        </p:txBody>
      </p:sp>
      <p:pic>
        <p:nvPicPr>
          <p:cNvPr id="7" name="Picture 6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72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re et contenu comparatif avec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815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sp>
        <p:nvSpPr>
          <p:cNvPr id="13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/>
          </a:p>
        </p:txBody>
      </p:sp>
      <p:pic>
        <p:nvPicPr>
          <p:cNvPr id="9" name="Picture 8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27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/>
          </a:p>
        </p:txBody>
      </p:sp>
      <p:pic>
        <p:nvPicPr>
          <p:cNvPr id="4" name="Picture 3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44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encart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SzPct val="80000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SzPct val="80000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SzPct val="80000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SzPct val="80000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/>
          </a:p>
        </p:txBody>
      </p:sp>
      <p:pic>
        <p:nvPicPr>
          <p:cNvPr id="7" name="Picture 6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22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u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/>
          </a:p>
        </p:txBody>
      </p:sp>
      <p:pic>
        <p:nvPicPr>
          <p:cNvPr id="7" name="Picture 6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24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red">
    <p:bg>
      <p:bgPr>
        <a:solidFill>
          <a:srgbClr val="155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8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59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0" y="4850295"/>
            <a:ext cx="504056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5395"/>
                </a:solidFill>
              </a:defRPr>
            </a:lvl1pPr>
          </a:lstStyle>
          <a:p>
            <a:fld id="{1788B13A-DFD3-4D24-B88A-47D2436B07DF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79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8147248" cy="709587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rgbClr val="0053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baseline_bleu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6" name="Picture 5" descr="baseline_bleu p300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4714"/>
            <a:ext cx="9122112" cy="3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57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8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23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pink">
    <p:bg>
      <p:bgPr>
        <a:solidFill>
          <a:srgbClr val="D34D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8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28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green">
    <p:bg>
      <p:bgPr>
        <a:solidFill>
          <a:srgbClr val="009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8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6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purple">
    <p:bg>
      <p:bgPr>
        <a:solidFill>
          <a:srgbClr val="8670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8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3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 purpl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8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89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orange">
    <p:bg>
      <p:bgPr>
        <a:solidFill>
          <a:srgbClr val="EA5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8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0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calaire orange">
    <p:bg>
      <p:bgPr>
        <a:solidFill>
          <a:srgbClr val="CC0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seline_blanche-16-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1990"/>
            <a:ext cx="9144000" cy="182417"/>
          </a:xfrm>
          <a:prstGeom prst="rect">
            <a:avLst/>
          </a:prstGeom>
        </p:spPr>
      </p:pic>
      <p:pic>
        <p:nvPicPr>
          <p:cNvPr id="7" name="Picture 6" descr="B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32" y="267494"/>
            <a:ext cx="432048" cy="281838"/>
          </a:xfrm>
          <a:prstGeom prst="rect">
            <a:avLst/>
          </a:prstGeom>
        </p:spPr>
      </p:pic>
      <p:pic>
        <p:nvPicPr>
          <p:cNvPr id="8" name="Picture 7" descr="sncb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502"/>
            <a:ext cx="652272" cy="16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46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30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69" r:id="rId3"/>
    <p:sldLayoutId id="2147483663" r:id="rId4"/>
    <p:sldLayoutId id="2147483662" r:id="rId5"/>
    <p:sldLayoutId id="2147483660" r:id="rId6"/>
    <p:sldLayoutId id="2147483670" r:id="rId7"/>
    <p:sldLayoutId id="2147483661" r:id="rId8"/>
    <p:sldLayoutId id="2147483665" r:id="rId9"/>
    <p:sldLayoutId id="2147483666" r:id="rId10"/>
    <p:sldLayoutId id="2147483667" r:id="rId11"/>
    <p:sldLayoutId id="2147483668" r:id="rId12"/>
    <p:sldLayoutId id="2147483650" r:id="rId13"/>
    <p:sldLayoutId id="2147483671" r:id="rId14"/>
    <p:sldLayoutId id="2147483652" r:id="rId15"/>
    <p:sldLayoutId id="2147483653" r:id="rId16"/>
    <p:sldLayoutId id="2147483655" r:id="rId17"/>
    <p:sldLayoutId id="2147483656" r:id="rId18"/>
    <p:sldLayoutId id="2147483657" r:id="rId19"/>
    <p:sldLayoutId id="2147483664" r:id="rId20"/>
    <p:sldLayoutId id="2147483672" r:id="rId2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8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sncb.be/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3.png"/><Relationship Id="rId7" Type="http://schemas.openxmlformats.org/officeDocument/2006/relationships/image" Target="../media/image5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5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64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jp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jpeg"/><Relationship Id="rId5" Type="http://schemas.microsoft.com/office/2007/relationships/hdphoto" Target="../media/hdphoto6.wdp"/><Relationship Id="rId10" Type="http://schemas.openxmlformats.org/officeDocument/2006/relationships/image" Target="../media/image16.png"/><Relationship Id="rId4" Type="http://schemas.openxmlformats.org/officeDocument/2006/relationships/image" Target="../media/image88.jpeg"/><Relationship Id="rId9" Type="http://schemas.microsoft.com/office/2007/relationships/hdphoto" Target="../media/hdphoto8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3.jpg"/><Relationship Id="rId4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lgianrail.be/fr/service-clientele/voyageurs-a-mobilite-reduite.asp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g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7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0.jpg"/><Relationship Id="rId4" Type="http://schemas.openxmlformats.org/officeDocument/2006/relationships/image" Target="../media/image10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sncb.be/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jaune, Rectangle, orange&#10;&#10;Description générée automatiquement">
            <a:extLst>
              <a:ext uri="{FF2B5EF4-FFF2-40B4-BE49-F238E27FC236}">
                <a16:creationId xmlns:a16="http://schemas.microsoft.com/office/drawing/2014/main" id="{EE596A9E-7082-48D9-766E-2EE56D7F807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7544" y="699542"/>
            <a:ext cx="6494921" cy="84455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GB" sz="3600" b="1" dirty="0">
                <a:solidFill>
                  <a:schemeClr val="bg1"/>
                </a:solidFill>
              </a:rPr>
              <a:t>I dare to take the train</a:t>
            </a:r>
            <a:br>
              <a:rPr sz="3600" b="1" dirty="0">
                <a:solidFill>
                  <a:schemeClr val="bg1"/>
                </a:solidFill>
              </a:rPr>
            </a:br>
            <a:br>
              <a:rPr sz="3600" b="1" dirty="0">
                <a:solidFill>
                  <a:schemeClr val="bg1"/>
                </a:solidFill>
              </a:rPr>
            </a:br>
            <a:endParaRPr lang="en-GB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1122" y="3507854"/>
            <a:ext cx="4625979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>
                <a:solidFill>
                  <a:srgbClr val="00457E"/>
                </a:solidFill>
              </a:rPr>
              <a:t>First name</a:t>
            </a:r>
            <a:r>
              <a:rPr lang="en-GB" dirty="0">
                <a:solidFill>
                  <a:srgbClr val="00457E"/>
                </a:solidFill>
              </a:rPr>
              <a:t> </a:t>
            </a:r>
          </a:p>
          <a:p>
            <a:r>
              <a:rPr lang="en-GB" sz="1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(</a:t>
            </a:r>
            <a:r>
              <a:rPr lang="en-GB" sz="1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write your first name)</a:t>
            </a:r>
          </a:p>
        </p:txBody>
      </p:sp>
      <p:pic>
        <p:nvPicPr>
          <p:cNvPr id="10" name="Picture 9" descr="Train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27398"/>
            <a:ext cx="8689280" cy="16944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80082" y="2759674"/>
            <a:ext cx="5417829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/>
              <a:t>My learning guide for travelling alone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6B434B22-42FA-5CAF-03F1-07D409739C30}"/>
              </a:ext>
            </a:extLst>
          </p:cNvPr>
          <p:cNvSpPr txBox="1"/>
          <p:nvPr/>
        </p:nvSpPr>
        <p:spPr>
          <a:xfrm>
            <a:off x="611560" y="4490888"/>
            <a:ext cx="8509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© </a:t>
            </a:r>
            <a:r>
              <a:rPr lang="fr-BE" sz="1000" dirty="0" err="1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European</a:t>
            </a:r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 </a:t>
            </a:r>
            <a:r>
              <a:rPr lang="fr-BE" sz="1000" dirty="0" err="1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Easy</a:t>
            </a:r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-to-Read Logo: Inclusion Europe. </a:t>
            </a:r>
          </a:p>
          <a:p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More information at https://</a:t>
            </a:r>
            <a:r>
              <a:rPr lang="fr-BE" sz="1000" dirty="0" err="1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www.inclusioneurope.eu</a:t>
            </a:r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/</a:t>
            </a:r>
            <a:r>
              <a:rPr lang="fr-BE" sz="1000" dirty="0" err="1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easy</a:t>
            </a:r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-to-</a:t>
            </a:r>
            <a:r>
              <a:rPr lang="fr-BE" sz="1000" dirty="0" err="1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read</a:t>
            </a:r>
            <a:r>
              <a:rPr lang="fr-BE" sz="1000" dirty="0">
                <a:solidFill>
                  <a:schemeClr val="bg1"/>
                </a:solidFill>
                <a:effectLst/>
                <a:latin typeface="Circular Bold" panose="02000503000000020003" pitchFamily="2" charset="77"/>
              </a:rPr>
              <a:t>/</a:t>
            </a:r>
          </a:p>
        </p:txBody>
      </p:sp>
      <p:grpSp>
        <p:nvGrpSpPr>
          <p:cNvPr id="6" name="Group 8">
            <a:extLst>
              <a:ext uri="{FF2B5EF4-FFF2-40B4-BE49-F238E27FC236}">
                <a16:creationId xmlns:a16="http://schemas.microsoft.com/office/drawing/2014/main" id="{E3A5ED0F-C0FE-4D70-314C-A16EA0E80279}"/>
              </a:ext>
            </a:extLst>
          </p:cNvPr>
          <p:cNvGrpSpPr/>
          <p:nvPr/>
        </p:nvGrpSpPr>
        <p:grpSpPr>
          <a:xfrm>
            <a:off x="7784104" y="3003798"/>
            <a:ext cx="879814" cy="904292"/>
            <a:chOff x="395536" y="3370378"/>
            <a:chExt cx="1145588" cy="1145588"/>
          </a:xfrm>
        </p:grpSpPr>
        <p:sp>
          <p:nvSpPr>
            <p:cNvPr id="7" name="Oval 2">
              <a:extLst>
                <a:ext uri="{FF2B5EF4-FFF2-40B4-BE49-F238E27FC236}">
                  <a16:creationId xmlns:a16="http://schemas.microsoft.com/office/drawing/2014/main" id="{B6AE1691-80D9-567D-A9AB-11BE32DC5D36}"/>
                </a:ext>
              </a:extLst>
            </p:cNvPr>
            <p:cNvSpPr/>
            <p:nvPr/>
          </p:nvSpPr>
          <p:spPr>
            <a:xfrm>
              <a:off x="395536" y="3370378"/>
              <a:ext cx="1145588" cy="1145588"/>
            </a:xfrm>
            <a:prstGeom prst="rect">
              <a:avLst/>
            </a:prstGeom>
            <a:solidFill>
              <a:srgbClr val="0A139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8" name="Picture 2" descr="Z:\BMo5023\06 PMR\HANDICAP INTELLECTUEL\2017 HANDICAP MENTAL\PROJET AMEN. RAISONNABLES\KIT PEDAGOGIQUE\Logo Inclusion europe\ETR.jpg">
              <a:extLst>
                <a:ext uri="{FF2B5EF4-FFF2-40B4-BE49-F238E27FC236}">
                  <a16:creationId xmlns:a16="http://schemas.microsoft.com/office/drawing/2014/main" id="{59FA101E-5F7A-AD33-AE42-BE17624452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122" y="3568694"/>
              <a:ext cx="754415" cy="748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3806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8131" y="1347614"/>
            <a:ext cx="4038600" cy="3394472"/>
          </a:xfrm>
        </p:spPr>
        <p:txBody>
          <a:bodyPr/>
          <a:lstStyle/>
          <a:p>
            <a:r>
              <a:rPr lang="en-GB" sz="1400" dirty="0"/>
              <a:t>At the station, on the yellow posters.</a:t>
            </a:r>
          </a:p>
          <a:p>
            <a:endParaRPr lang="en-GB" sz="1400" dirty="0"/>
          </a:p>
          <a:p>
            <a:endParaRPr lang="en-GB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51636" y="195486"/>
            <a:ext cx="8147248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>
                <a:solidFill>
                  <a:schemeClr val="accent5"/>
                </a:solidFill>
              </a:rPr>
              <a:t>Find information about the itinerary, timetable</a:t>
            </a:r>
            <a:r>
              <a:rPr lang="en-GB"/>
              <a:t> </a:t>
            </a:r>
          </a:p>
          <a:p>
            <a:r>
              <a:rPr lang="en-GB" sz="2400" dirty="0">
                <a:solidFill>
                  <a:schemeClr val="accent5"/>
                </a:solidFill>
              </a:rPr>
              <a:t>and platform number. </a:t>
            </a:r>
          </a:p>
        </p:txBody>
      </p:sp>
      <p:sp>
        <p:nvSpPr>
          <p:cNvPr id="4" name="Oval 3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Visu 1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pic>
        <p:nvPicPr>
          <p:cNvPr id="6" name="Picture 2" descr="departures_v6b (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5073"/>
            <a:ext cx="2592288" cy="3670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844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50" y="3455035"/>
            <a:ext cx="367180" cy="303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2128" y="2142086"/>
            <a:ext cx="161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I’m going to</a:t>
            </a:r>
            <a:endParaRPr lang="en-GB" i="1" dirty="0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74798" y="4002618"/>
            <a:ext cx="445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Write down the direction of the train</a:t>
            </a:r>
          </a:p>
        </p:txBody>
      </p:sp>
      <p:sp>
        <p:nvSpPr>
          <p:cNvPr id="2" name="Right Arrow 1"/>
          <p:cNvSpPr/>
          <p:nvPr/>
        </p:nvSpPr>
        <p:spPr>
          <a:xfrm>
            <a:off x="616954" y="4094951"/>
            <a:ext cx="332399" cy="184666"/>
          </a:xfrm>
          <a:prstGeom prst="rightArrow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8531" y="1195534"/>
            <a:ext cx="8147248" cy="709587"/>
          </a:xfrm>
        </p:spPr>
        <p:txBody>
          <a:bodyPr/>
          <a:lstStyle/>
          <a:p>
            <a:r>
              <a:rPr lang="en-GB"/>
              <a:t>Outbound journey</a:t>
            </a:r>
            <a:br/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2128" y="4002618"/>
            <a:ext cx="1475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Direction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67619" y="2127808"/>
            <a:ext cx="356175" cy="356175"/>
            <a:chOff x="3493625" y="3292702"/>
            <a:chExt cx="646327" cy="646327"/>
          </a:xfrm>
        </p:grpSpPr>
        <p:sp>
          <p:nvSpPr>
            <p:cNvPr id="26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625" y="3292702"/>
              <a:ext cx="646327" cy="646327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774798" y="2114651"/>
            <a:ext cx="4014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Write down the destination station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52128" y="2762263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Time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52128" y="3382440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Platform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74798" y="2743973"/>
            <a:ext cx="3501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Write down the departure time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51128" y="3373295"/>
            <a:ext cx="4797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Write down the expected platform number</a:t>
            </a:r>
          </a:p>
        </p:txBody>
      </p:sp>
      <p:sp>
        <p:nvSpPr>
          <p:cNvPr id="40" name="Right Arrow 39"/>
          <p:cNvSpPr/>
          <p:nvPr/>
        </p:nvSpPr>
        <p:spPr>
          <a:xfrm>
            <a:off x="4211960" y="1275606"/>
            <a:ext cx="648072" cy="360040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C006A"/>
              </a:solidFill>
            </a:endParaRPr>
          </a:p>
        </p:txBody>
      </p:sp>
      <p:sp>
        <p:nvSpPr>
          <p:cNvPr id="31" name="Title 2"/>
          <p:cNvSpPr txBox="1">
            <a:spLocks/>
          </p:cNvSpPr>
          <p:nvPr/>
        </p:nvSpPr>
        <p:spPr>
          <a:xfrm>
            <a:off x="323528" y="195486"/>
            <a:ext cx="8496944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>
                <a:solidFill>
                  <a:schemeClr val="accent5"/>
                </a:solidFill>
              </a:rPr>
              <a:t>Write down useful information about your journey.</a:t>
            </a:r>
            <a:endParaRPr lang="en-GB" dirty="0">
              <a:solidFill>
                <a:srgbClr val="CC006A"/>
              </a:solidFill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>
            <a:off x="5652120" y="1159606"/>
            <a:ext cx="1307733" cy="59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Visu 1 blanc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pic>
        <p:nvPicPr>
          <p:cNvPr id="1026" name="Imag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50" y="2779170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725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2128" y="2142086"/>
            <a:ext cx="161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I’m going to</a:t>
            </a:r>
            <a:endParaRPr lang="en-GB" i="1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74798" y="4002618"/>
            <a:ext cx="445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Write down the direction of the train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7510" y="1116535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Return</a:t>
            </a:r>
            <a:br/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2128" y="4002618"/>
            <a:ext cx="1475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/>
              <a:t>Direction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67619" y="2127808"/>
            <a:ext cx="356175" cy="356175"/>
            <a:chOff x="3493625" y="3292702"/>
            <a:chExt cx="646327" cy="646327"/>
          </a:xfrm>
        </p:grpSpPr>
        <p:sp>
          <p:nvSpPr>
            <p:cNvPr id="26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625" y="3292702"/>
              <a:ext cx="646327" cy="646327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774798" y="2114651"/>
            <a:ext cx="4014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Write down the destination station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52128" y="2762263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Time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152128" y="3382440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Platform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74798" y="2743973"/>
            <a:ext cx="3501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Write down the departure time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74798" y="3373295"/>
            <a:ext cx="4797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Write down the expected platform number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 flipH="1">
            <a:off x="1948732" y="1108711"/>
            <a:ext cx="1578474" cy="59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Curved Left Arrow 34"/>
          <p:cNvSpPr/>
          <p:nvPr/>
        </p:nvSpPr>
        <p:spPr>
          <a:xfrm>
            <a:off x="4027201" y="1108711"/>
            <a:ext cx="680680" cy="634551"/>
          </a:xfrm>
          <a:prstGeom prst="curvedLef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itle 2"/>
          <p:cNvSpPr txBox="1">
            <a:spLocks/>
          </p:cNvSpPr>
          <p:nvPr/>
        </p:nvSpPr>
        <p:spPr>
          <a:xfrm>
            <a:off x="152669" y="202388"/>
            <a:ext cx="8496944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>
                <a:solidFill>
                  <a:schemeClr val="accent5"/>
                </a:solidFill>
              </a:rPr>
              <a:t>Write down useful information about your journey.</a:t>
            </a:r>
          </a:p>
        </p:txBody>
      </p:sp>
      <p:sp>
        <p:nvSpPr>
          <p:cNvPr id="21" name="Oval 20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 descr="Visu 1 blan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pic>
        <p:nvPicPr>
          <p:cNvPr id="25" name="Imag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7" y="2779170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6" y="3395432"/>
            <a:ext cx="367180" cy="303250"/>
          </a:xfrm>
          <a:prstGeom prst="rect">
            <a:avLst/>
          </a:prstGeom>
        </p:spPr>
      </p:pic>
      <p:sp>
        <p:nvSpPr>
          <p:cNvPr id="34" name="Right Arrow 33"/>
          <p:cNvSpPr/>
          <p:nvPr/>
        </p:nvSpPr>
        <p:spPr>
          <a:xfrm>
            <a:off x="591395" y="4084433"/>
            <a:ext cx="332399" cy="184666"/>
          </a:xfrm>
          <a:prstGeom prst="rightArrow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924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>
            <a:extLst>
              <a:ext uri="{FF2B5EF4-FFF2-40B4-BE49-F238E27FC236}">
                <a16:creationId xmlns:a16="http://schemas.microsoft.com/office/drawing/2014/main" id="{ED31A982-52CA-9785-526B-89C6F76B3860}"/>
              </a:ext>
            </a:extLst>
          </p:cNvPr>
          <p:cNvGrpSpPr/>
          <p:nvPr/>
        </p:nvGrpSpPr>
        <p:grpSpPr>
          <a:xfrm>
            <a:off x="3747760" y="3324565"/>
            <a:ext cx="631735" cy="1035696"/>
            <a:chOff x="5177305" y="1275606"/>
            <a:chExt cx="2102679" cy="3477507"/>
          </a:xfrm>
        </p:grpSpPr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id="{427B358B-1E43-28B6-5D17-08D1B0C5A2E7}"/>
                </a:ext>
              </a:extLst>
            </p:cNvPr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61847" y="1702137"/>
              <a:ext cx="1348115" cy="2342146"/>
            </a:xfrm>
            <a:prstGeom prst="rect">
              <a:avLst/>
            </a:prstGeom>
            <a:noFill/>
            <a:ln>
              <a:solidFill>
                <a:srgbClr val="005294"/>
              </a:solidFill>
            </a:ln>
          </p:spPr>
        </p:pic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31DB1BDF-D232-BF30-1A12-A27A5F730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7305" y="1275606"/>
              <a:ext cx="2102679" cy="3477507"/>
            </a:xfrm>
            <a:prstGeom prst="rect">
              <a:avLst/>
            </a:prstGeom>
          </p:spPr>
        </p:pic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6368" y="209953"/>
            <a:ext cx="8147248" cy="709587"/>
          </a:xfrm>
        </p:spPr>
        <p:txBody>
          <a:bodyPr/>
          <a:lstStyle/>
          <a:p>
            <a:r>
              <a:rPr lang="en-GB"/>
              <a:t>Forgotten anything?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0408" y="1487536"/>
            <a:ext cx="2492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My discount card,</a:t>
            </a:r>
            <a:r>
              <a:rPr lang="en-GB" dirty="0"/>
              <a:t> </a:t>
            </a:r>
            <a:br>
              <a:rPr dirty="0"/>
            </a:b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if</a:t>
            </a:r>
            <a:r>
              <a:rPr lang="en-GB" dirty="0"/>
              <a:t>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 have one.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361" y="1245756"/>
            <a:ext cx="1098820" cy="76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62020" y="729643"/>
            <a:ext cx="7049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Before leaving, I check I haven’t forgotten anything.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43438" y="2388262"/>
            <a:ext cx="2446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My train ticket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if I bought it in advance.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3438" y="3278721"/>
            <a:ext cx="32165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My mobile telephone</a:t>
            </a:r>
            <a:r>
              <a:rPr lang="en-GB" dirty="0"/>
              <a:t> 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with the SNCB assistance number </a:t>
            </a:r>
          </a:p>
          <a:p>
            <a:r>
              <a:rPr lang="en-GB" sz="1400" b="1" dirty="0">
                <a:solidFill>
                  <a:schemeClr val="bg1">
                    <a:lumMod val="50000"/>
                  </a:schemeClr>
                </a:solidFill>
              </a:rPr>
              <a:t>02 607 30 10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 already saved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80170" y="2174297"/>
            <a:ext cx="2645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My money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or bank card.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53344" y="1569303"/>
            <a:ext cx="219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My identity card or passport.</a:t>
            </a:r>
          </a:p>
        </p:txBody>
      </p:sp>
      <p:sp>
        <p:nvSpPr>
          <p:cNvPr id="11" name="Oval 10"/>
          <p:cNvSpPr/>
          <p:nvPr/>
        </p:nvSpPr>
        <p:spPr>
          <a:xfrm>
            <a:off x="221168" y="2582635"/>
            <a:ext cx="266546" cy="266546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4499992" y="1487536"/>
            <a:ext cx="0" cy="303783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310847" y="3090491"/>
            <a:ext cx="1755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My guide. </a:t>
            </a:r>
          </a:p>
        </p:txBody>
      </p:sp>
      <p:sp>
        <p:nvSpPr>
          <p:cNvPr id="48" name="Oval 47"/>
          <p:cNvSpPr/>
          <p:nvPr/>
        </p:nvSpPr>
        <p:spPr>
          <a:xfrm>
            <a:off x="3742000" y="2452028"/>
            <a:ext cx="619248" cy="594508"/>
          </a:xfrm>
          <a:prstGeom prst="ellipse">
            <a:avLst/>
          </a:prstGeom>
          <a:solidFill>
            <a:srgbClr val="004899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000" y="2437055"/>
            <a:ext cx="653436" cy="653436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 descr="Visu 1 blanc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0450" y="3000424"/>
            <a:ext cx="1140643" cy="642825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4716016" y="1604049"/>
            <a:ext cx="266546" cy="266546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>
            <a:off x="221168" y="3499045"/>
            <a:ext cx="266546" cy="266546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-56" r="51637" b="16"/>
          <a:stretch/>
        </p:blipFill>
        <p:spPr bwMode="auto">
          <a:xfrm>
            <a:off x="3742000" y="1507061"/>
            <a:ext cx="589852" cy="80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Oval 50"/>
          <p:cNvSpPr/>
          <p:nvPr/>
        </p:nvSpPr>
        <p:spPr>
          <a:xfrm>
            <a:off x="221168" y="1628256"/>
            <a:ext cx="266546" cy="266546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/>
          <p:cNvSpPr/>
          <p:nvPr/>
        </p:nvSpPr>
        <p:spPr>
          <a:xfrm>
            <a:off x="4716016" y="3851714"/>
            <a:ext cx="266546" cy="266546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/>
          <p:cNvSpPr/>
          <p:nvPr/>
        </p:nvSpPr>
        <p:spPr>
          <a:xfrm>
            <a:off x="4716016" y="2336235"/>
            <a:ext cx="266546" cy="266546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/>
          <p:cNvSpPr/>
          <p:nvPr/>
        </p:nvSpPr>
        <p:spPr>
          <a:xfrm>
            <a:off x="4716016" y="3111107"/>
            <a:ext cx="266546" cy="266546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54"/>
          <p:cNvSpPr txBox="1"/>
          <p:nvPr/>
        </p:nvSpPr>
        <p:spPr>
          <a:xfrm>
            <a:off x="5310847" y="3834691"/>
            <a:ext cx="1755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My assistance card. </a:t>
            </a:r>
          </a:p>
        </p:txBody>
      </p:sp>
      <p:pic>
        <p:nvPicPr>
          <p:cNvPr id="2051" name="Image 77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2" t="44301" r="15399" b="29274"/>
          <a:stretch>
            <a:fillRect/>
          </a:stretch>
        </p:blipFill>
        <p:spPr bwMode="auto">
          <a:xfrm>
            <a:off x="7608574" y="2010757"/>
            <a:ext cx="585254" cy="85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Image 77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4" t="41451" r="75139" b="26685"/>
          <a:stretch/>
        </p:blipFill>
        <p:spPr bwMode="auto">
          <a:xfrm>
            <a:off x="8254123" y="2111382"/>
            <a:ext cx="3905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" b="767"/>
          <a:stretch/>
        </p:blipFill>
        <p:spPr bwMode="auto">
          <a:xfrm>
            <a:off x="7623979" y="3834691"/>
            <a:ext cx="1153584" cy="640053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863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48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4081647D-E1CF-1F0E-F1AC-D6FC465761F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11561" y="2499741"/>
            <a:ext cx="6120679" cy="20162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en-GB" sz="3100" b="1" dirty="0">
                <a:solidFill>
                  <a:srgbClr val="FFFFFF"/>
                </a:solidFill>
              </a:rPr>
              <a:t>I locate the entrance</a:t>
            </a:r>
            <a:r>
              <a:rPr lang="en-GB" sz="3100" dirty="0"/>
              <a:t> </a:t>
            </a:r>
            <a:r>
              <a:rPr lang="en-GB" sz="3100" b="1" dirty="0">
                <a:solidFill>
                  <a:schemeClr val="bg1"/>
                </a:solidFill>
              </a:rPr>
              <a:t>of the departure station</a:t>
            </a:r>
            <a:r>
              <a:rPr lang="en-GB" sz="3100" dirty="0"/>
              <a:t> </a:t>
            </a:r>
            <a:br>
              <a:rPr sz="3100" dirty="0"/>
            </a:br>
            <a:br>
              <a:rPr dirty="0"/>
            </a:br>
            <a:br>
              <a:rPr dirty="0"/>
            </a:br>
            <a:endParaRPr lang="en-GB" sz="22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92" y="2067694"/>
            <a:ext cx="1745758" cy="174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21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228184" y="2051832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Write down the name 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of your departure station.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I locate the entrance to the station.</a:t>
            </a:r>
          </a:p>
        </p:txBody>
      </p:sp>
      <p:sp>
        <p:nvSpPr>
          <p:cNvPr id="9" name="Rectangle 8"/>
          <p:cNvSpPr/>
          <p:nvPr/>
        </p:nvSpPr>
        <p:spPr>
          <a:xfrm>
            <a:off x="683568" y="1131590"/>
            <a:ext cx="4536504" cy="26642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878524" y="1686171"/>
            <a:ext cx="4306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Add a photo of the departure station here </a:t>
            </a:r>
          </a:p>
          <a:p>
            <a:r>
              <a:rPr lang="en-GB" sz="1400" dirty="0">
                <a:solidFill>
                  <a:srgbClr val="FF0000"/>
                </a:solidFill>
              </a:rPr>
              <a:t>by looking online </a:t>
            </a:r>
          </a:p>
          <a:p>
            <a:r>
              <a:rPr lang="en-GB" sz="1400" dirty="0">
                <a:solidFill>
                  <a:srgbClr val="FF0000"/>
                </a:solidFill>
              </a:rPr>
              <a:t>by adding a photo you’ve taken yourself.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620028" y="2166133"/>
            <a:ext cx="356175" cy="356175"/>
            <a:chOff x="3493625" y="3292702"/>
            <a:chExt cx="646327" cy="646327"/>
          </a:xfrm>
        </p:grpSpPr>
        <p:sp>
          <p:nvSpPr>
            <p:cNvPr id="13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625" y="3292702"/>
              <a:ext cx="646327" cy="646327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91" y="195486"/>
            <a:ext cx="6461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234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599" y="169503"/>
            <a:ext cx="8147248" cy="709587"/>
          </a:xfrm>
        </p:spPr>
        <p:txBody>
          <a:bodyPr/>
          <a:lstStyle/>
          <a:p>
            <a:r>
              <a:rPr lang="en-GB" dirty="0"/>
              <a:t>I find my way looking to the pictograms.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971600" y="2197462"/>
            <a:ext cx="2436410" cy="125985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Path to follow</a:t>
            </a:r>
          </a:p>
        </p:txBody>
      </p:sp>
      <p:pic>
        <p:nvPicPr>
          <p:cNvPr id="7" name="Picture 6" descr="Picto flèch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11" y="1525993"/>
            <a:ext cx="649790" cy="648000"/>
          </a:xfrm>
          <a:prstGeom prst="rect">
            <a:avLst/>
          </a:prstGeom>
        </p:spPr>
      </p:pic>
      <p:pic>
        <p:nvPicPr>
          <p:cNvPr id="8" name="Picture 7" descr="Picto bille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525421"/>
            <a:ext cx="648000" cy="64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97469" y="2196254"/>
            <a:ext cx="1378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Ticket counters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42868" y="2197462"/>
            <a:ext cx="2160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Ticket machines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812064" y="1511492"/>
            <a:ext cx="648000" cy="648000"/>
            <a:chOff x="4499992" y="1275606"/>
            <a:chExt cx="614768" cy="614768"/>
          </a:xfrm>
        </p:grpSpPr>
        <p:sp>
          <p:nvSpPr>
            <p:cNvPr id="5" name="Rectangle 4"/>
            <p:cNvSpPr/>
            <p:nvPr/>
          </p:nvSpPr>
          <p:spPr>
            <a:xfrm>
              <a:off x="4499992" y="1275606"/>
              <a:ext cx="614768" cy="61476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0045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0940" y="1355345"/>
              <a:ext cx="252872" cy="465849"/>
            </a:xfrm>
            <a:prstGeom prst="rect">
              <a:avLst/>
            </a:prstGeom>
            <a:noFill/>
            <a:ln w="3175">
              <a:solidFill>
                <a:srgbClr val="00457E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257417" y="886811"/>
            <a:ext cx="82745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 learn to recognise pictograms to find my way around.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391" y="195486"/>
            <a:ext cx="6461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72AD83E-8458-94A6-8C57-0D699886C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8104" y="2573735"/>
            <a:ext cx="3267358" cy="21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C8B4782-FC83-1249-BB11-61B57B3D3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7864" y="2569047"/>
            <a:ext cx="1452337" cy="2181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076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48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50DB25EA-1632-2B4B-5AB7-8F0722D46D8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71329" y="2427734"/>
            <a:ext cx="7092950" cy="149383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 </a:t>
            </a:r>
            <a:r>
              <a:rPr lang="en-GB" sz="3100" b="1" dirty="0">
                <a:solidFill>
                  <a:srgbClr val="FFFFFF"/>
                </a:solidFill>
              </a:rPr>
              <a:t>I buy my </a:t>
            </a:r>
            <a:r>
              <a:rPr lang="en-GB" sz="3100" b="1" dirty="0">
                <a:solidFill>
                  <a:schemeClr val="bg1"/>
                </a:solidFill>
              </a:rPr>
              <a:t>train ticket </a:t>
            </a:r>
            <a:br>
              <a:rPr sz="3100" dirty="0"/>
            </a:br>
            <a:r>
              <a:rPr lang="en-US" dirty="0"/>
              <a:t>			</a:t>
            </a:r>
            <a:br>
              <a:rPr dirty="0"/>
            </a:b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741267"/>
            <a:ext cx="1720062" cy="172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00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23528" y="163233"/>
            <a:ext cx="8147248" cy="709587"/>
          </a:xfrm>
        </p:spPr>
        <p:txBody>
          <a:bodyPr/>
          <a:lstStyle/>
          <a:p>
            <a:r>
              <a:rPr lang="en-GB" dirty="0"/>
              <a:t>My train ticket on my identity card.</a:t>
            </a:r>
            <a:br>
              <a:rPr dirty="0"/>
            </a:br>
            <a:r>
              <a:rPr lang="en-GB" dirty="0"/>
              <a:t> </a:t>
            </a:r>
            <a:br>
              <a:rPr dirty="0"/>
            </a:br>
            <a:endParaRPr lang="en-GB" dirty="0">
              <a:solidFill>
                <a:srgbClr val="E2AC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499884" y="1086841"/>
            <a:ext cx="5194920" cy="3394472"/>
          </a:xfrm>
        </p:spPr>
        <p:txBody>
          <a:bodyPr>
            <a:normAutofit/>
          </a:bodyPr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Go to the </a:t>
            </a:r>
            <a:r>
              <a:rPr lang="en-GB" sz="1400" dirty="0">
                <a:hlinkClick r:id="rId2"/>
              </a:rPr>
              <a:t>www.sncb.be</a:t>
            </a:r>
            <a:r>
              <a:rPr lang="en-GB" dirty="0"/>
              <a:t> </a:t>
            </a:r>
            <a:r>
              <a:rPr lang="en-GB" sz="1400" dirty="0"/>
              <a:t>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Buy your train ticket </a:t>
            </a:r>
          </a:p>
          <a:p>
            <a:r>
              <a:rPr lang="en-GB" sz="1400" dirty="0"/>
              <a:t>     with your support person.</a:t>
            </a:r>
          </a:p>
          <a:p>
            <a:endParaRPr lang="en-GB" sz="1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28" y="3435846"/>
            <a:ext cx="1618310" cy="112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11567" y="1214019"/>
            <a:ext cx="2113018" cy="1907728"/>
            <a:chOff x="3307270" y="357657"/>
            <a:chExt cx="4824751" cy="4356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75" b="6675"/>
            <a:stretch/>
          </p:blipFill>
          <p:spPr>
            <a:xfrm>
              <a:off x="3464864" y="536148"/>
              <a:ext cx="4504754" cy="288000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403"/>
            <a:stretch/>
          </p:blipFill>
          <p:spPr>
            <a:xfrm>
              <a:off x="3307270" y="357657"/>
              <a:ext cx="4824751" cy="4356000"/>
            </a:xfrm>
            <a:prstGeom prst="rect">
              <a:avLst/>
            </a:prstGeom>
          </p:spPr>
        </p:pic>
      </p:grpSp>
      <p:sp>
        <p:nvSpPr>
          <p:cNvPr id="18" name="Right Arrow 17"/>
          <p:cNvSpPr/>
          <p:nvPr/>
        </p:nvSpPr>
        <p:spPr>
          <a:xfrm rot="5400000">
            <a:off x="2219519" y="2899464"/>
            <a:ext cx="516498" cy="360040"/>
          </a:xfrm>
          <a:prstGeom prst="rightArrow">
            <a:avLst/>
          </a:prstGeom>
          <a:solidFill>
            <a:srgbClr val="0045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8230558" y="98268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71315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12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My train ticket on my mobile phone.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707904" y="1327371"/>
            <a:ext cx="4978896" cy="33944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 go to the SNCB app.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 buy my train ticket </a:t>
            </a:r>
          </a:p>
          <a:p>
            <a:r>
              <a:rPr lang="en-GB" sz="1400" dirty="0"/>
              <a:t>      with your support person.</a:t>
            </a:r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 save my train ticket to my mobile telephone.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12" y="98268"/>
            <a:ext cx="653436" cy="6534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12" y="98268"/>
            <a:ext cx="648000" cy="6480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57487"/>
            <a:ext cx="653436" cy="653436"/>
          </a:xfrm>
          <a:prstGeom prst="rect">
            <a:avLst/>
          </a:prstGeom>
        </p:spPr>
      </p:pic>
      <p:grpSp>
        <p:nvGrpSpPr>
          <p:cNvPr id="4" name="Group 15">
            <a:extLst>
              <a:ext uri="{FF2B5EF4-FFF2-40B4-BE49-F238E27FC236}">
                <a16:creationId xmlns:a16="http://schemas.microsoft.com/office/drawing/2014/main" id="{4003C4C4-87A0-FD93-3486-96848A5E1F78}"/>
              </a:ext>
            </a:extLst>
          </p:cNvPr>
          <p:cNvGrpSpPr/>
          <p:nvPr/>
        </p:nvGrpSpPr>
        <p:grpSpPr>
          <a:xfrm>
            <a:off x="569858" y="949345"/>
            <a:ext cx="2232251" cy="3691794"/>
            <a:chOff x="4626090" y="1222780"/>
            <a:chExt cx="2102679" cy="3477507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9C6D195D-81A2-B13A-6E8E-A32AEFBEC19B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9774" y="1631501"/>
              <a:ext cx="1356415" cy="2373729"/>
            </a:xfrm>
            <a:prstGeom prst="rect">
              <a:avLst/>
            </a:prstGeom>
            <a:noFill/>
            <a:ln>
              <a:solidFill>
                <a:srgbClr val="005294"/>
              </a:solidFill>
            </a:ln>
          </p:spPr>
        </p:pic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0FA8F884-3EC1-0594-4DBC-D737E571F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6090" y="1222780"/>
              <a:ext cx="2102679" cy="34775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9772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/>
          <p:cNvSpPr txBox="1">
            <a:spLocks/>
          </p:cNvSpPr>
          <p:nvPr/>
        </p:nvSpPr>
        <p:spPr>
          <a:xfrm>
            <a:off x="6275940" y="2083899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6140532" y="1293664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6140532" y="1801375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536" y="971602"/>
            <a:ext cx="84162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" b="1" dirty="0"/>
          </a:p>
          <a:p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355778" y="971602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674960" y="957552"/>
            <a:ext cx="7953102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GB" sz="1400" dirty="0">
              <a:solidFill>
                <a:schemeClr val="accent5"/>
              </a:solidFill>
            </a:endParaRPr>
          </a:p>
          <a:p>
            <a:r>
              <a:rPr lang="en-GB" b="1" dirty="0">
                <a:solidFill>
                  <a:schemeClr val="accent5"/>
                </a:solidFill>
                <a:latin typeface="+mj-lt"/>
              </a:rPr>
              <a:t>The 8 steps of the journey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………………………………………….page 3</a:t>
            </a:r>
          </a:p>
          <a:p>
            <a:endParaRPr lang="en-GB" dirty="0">
              <a:solidFill>
                <a:schemeClr val="accent5"/>
              </a:solidFill>
              <a:latin typeface="+mj-lt"/>
            </a:endParaRPr>
          </a:p>
          <a:p>
            <a:endParaRPr lang="en-GB" dirty="0">
              <a:solidFill>
                <a:srgbClr val="CC006A"/>
              </a:solidFill>
              <a:latin typeface="+mj-lt"/>
            </a:endParaRPr>
          </a:p>
          <a:p>
            <a:r>
              <a:rPr lang="en-GB" b="1" dirty="0">
                <a:solidFill>
                  <a:schemeClr val="accent3"/>
                </a:solidFill>
                <a:latin typeface="+mj-lt"/>
              </a:rPr>
              <a:t>The assistance card 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……………………………………………….page 69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en-GB" b="1" dirty="0">
                <a:solidFill>
                  <a:srgbClr val="CC006A"/>
                </a:solidFill>
                <a:latin typeface="+mj-lt"/>
              </a:rPr>
              <a:t>In case of any unexpected issues, problems or safety concerns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……….….………………………………………………….page 73</a:t>
            </a:r>
            <a:endParaRPr lang="en-GB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r>
              <a:rPr lang="en-GB" dirty="0">
                <a:solidFill>
                  <a:srgbClr val="CC006A"/>
                </a:solidFill>
                <a:latin typeface="+mj-lt"/>
              </a:rPr>
              <a:t>SNCB staff are here to help 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endParaRPr lang="en-GB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Table of contents</a:t>
            </a:r>
            <a:endParaRPr lang="en-GB" sz="2400" dirty="0">
              <a:solidFill>
                <a:schemeClr val="accent5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44374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22" name="Content Placeholder 1"/>
          <p:cNvSpPr txBox="1">
            <a:spLocks/>
          </p:cNvSpPr>
          <p:nvPr/>
        </p:nvSpPr>
        <p:spPr>
          <a:xfrm>
            <a:off x="1547664" y="915566"/>
            <a:ext cx="6264696" cy="504056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1900" dirty="0"/>
          </a:p>
          <a:p>
            <a:pPr marL="0" indent="0" algn="ctr">
              <a:buNone/>
            </a:pPr>
            <a:endParaRPr lang="en-GB" sz="19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19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-56" r="51637" b="16"/>
          <a:stretch/>
        </p:blipFill>
        <p:spPr bwMode="auto">
          <a:xfrm>
            <a:off x="6232314" y="2787774"/>
            <a:ext cx="1171074" cy="15914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51520" y="242887"/>
            <a:ext cx="8147248" cy="709587"/>
          </a:xfrm>
        </p:spPr>
        <p:txBody>
          <a:bodyPr/>
          <a:lstStyle/>
          <a:p>
            <a:r>
              <a:rPr lang="en-GB" dirty="0"/>
              <a:t>My train ticket at the counter.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421" y="1167594"/>
            <a:ext cx="4038600" cy="334837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 tell  where I want to go.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 show my railcard</a:t>
            </a:r>
            <a:r>
              <a:rPr lang="en-GB" dirty="0"/>
              <a:t>, </a:t>
            </a:r>
            <a:br>
              <a:rPr dirty="0"/>
            </a:br>
            <a:r>
              <a:rPr lang="en-GB" sz="1400" dirty="0"/>
              <a:t>if</a:t>
            </a:r>
            <a:r>
              <a:rPr lang="en-GB" dirty="0"/>
              <a:t> </a:t>
            </a:r>
            <a:r>
              <a:rPr lang="en-GB" sz="1400" dirty="0"/>
              <a:t>I have one.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12" y="257487"/>
            <a:ext cx="653436" cy="653436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E1B8BFB3-4144-89F7-1357-92E0266C5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8" t="-37" r="7402" b="37"/>
          <a:stretch/>
        </p:blipFill>
        <p:spPr bwMode="auto">
          <a:xfrm>
            <a:off x="727407" y="1167594"/>
            <a:ext cx="3602733" cy="295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173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34831" y="273097"/>
            <a:ext cx="8424936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My train ticket at the ticket machine. </a:t>
            </a:r>
            <a:br>
              <a:rPr dirty="0"/>
            </a:br>
            <a:endParaRPr lang="en-GB" sz="2400" strike="sngStrike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5568287" y="1729412"/>
            <a:ext cx="1402567" cy="1402567"/>
            <a:chOff x="4499992" y="1275606"/>
            <a:chExt cx="614768" cy="614768"/>
          </a:xfrm>
        </p:grpSpPr>
        <p:sp>
          <p:nvSpPr>
            <p:cNvPr id="9" name="Rectangle 8"/>
            <p:cNvSpPr/>
            <p:nvPr/>
          </p:nvSpPr>
          <p:spPr>
            <a:xfrm>
              <a:off x="4499992" y="1275606"/>
              <a:ext cx="614768" cy="614768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347614"/>
              <a:ext cx="252872" cy="4658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12" y="286454"/>
            <a:ext cx="653436" cy="65343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78373" y="872084"/>
            <a:ext cx="7550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 can buy train tickets from the ticket machine, also known as a Ticket Vending Machine (TVM), i.e. a vending machine that produces tickets.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CDA7420-2CA6-9A94-E25E-7519FC69F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21" b="1487"/>
          <a:stretch/>
        </p:blipFill>
        <p:spPr bwMode="auto">
          <a:xfrm>
            <a:off x="611561" y="1529310"/>
            <a:ext cx="3888254" cy="324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714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1851670"/>
            <a:ext cx="8147248" cy="1440160"/>
          </a:xfrm>
        </p:spPr>
        <p:txBody>
          <a:bodyPr/>
          <a:lstStyle/>
          <a:p>
            <a:r>
              <a:rPr lang="en-GB" dirty="0"/>
              <a:t>What if I have trouble</a:t>
            </a:r>
            <a:br>
              <a:rPr dirty="0"/>
            </a:br>
            <a:r>
              <a:rPr lang="en-GB" dirty="0"/>
              <a:t>reading?</a:t>
            </a: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57487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06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6005" y="211083"/>
            <a:ext cx="8147248" cy="709587"/>
          </a:xfrm>
          <a:ln>
            <a:noFill/>
          </a:ln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If I don’t have a bank card,</a:t>
            </a:r>
            <a:br>
              <a:rPr dirty="0"/>
            </a:br>
            <a:r>
              <a:rPr lang="en-GB" sz="2400" dirty="0">
                <a:solidFill>
                  <a:schemeClr val="accent5"/>
                </a:solidFill>
              </a:rPr>
              <a:t>I go to a ticket machine that takes cash.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19890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973440"/>
            <a:ext cx="653436" cy="6534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87275" y="1165805"/>
            <a:ext cx="8294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 can buy train tickets from the ticket machine, also known as a Ticket Vending Machine (TVM), i.e. a vending machine that produces tickets.</a:t>
            </a:r>
          </a:p>
        </p:txBody>
      </p:sp>
      <p:sp>
        <p:nvSpPr>
          <p:cNvPr id="16" name="ZoneTexte 13"/>
          <p:cNvSpPr txBox="1"/>
          <p:nvPr/>
        </p:nvSpPr>
        <p:spPr>
          <a:xfrm>
            <a:off x="5898151" y="3860223"/>
            <a:ext cx="323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This is where I put the coins in.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79C308F8-48D3-8AD7-4F11-5AEEB02782BC}"/>
              </a:ext>
            </a:extLst>
          </p:cNvPr>
          <p:cNvSpPr txBox="1">
            <a:spLocks/>
          </p:cNvSpPr>
          <p:nvPr/>
        </p:nvSpPr>
        <p:spPr>
          <a:xfrm>
            <a:off x="458834" y="2119890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C2D0270-A2AB-9B12-6F53-F7D47E930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6" t="1032" r="15492" b="33325"/>
          <a:stretch/>
        </p:blipFill>
        <p:spPr bwMode="auto">
          <a:xfrm>
            <a:off x="467544" y="1795564"/>
            <a:ext cx="460851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1">
            <a:extLst>
              <a:ext uri="{FF2B5EF4-FFF2-40B4-BE49-F238E27FC236}">
                <a16:creationId xmlns:a16="http://schemas.microsoft.com/office/drawing/2014/main" id="{7E482CB6-3885-511A-1D94-A046059A4DA5}"/>
              </a:ext>
            </a:extLst>
          </p:cNvPr>
          <p:cNvSpPr/>
          <p:nvPr/>
        </p:nvSpPr>
        <p:spPr>
          <a:xfrm>
            <a:off x="3844791" y="3307732"/>
            <a:ext cx="479144" cy="383633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3">
            <a:extLst>
              <a:ext uri="{FF2B5EF4-FFF2-40B4-BE49-F238E27FC236}">
                <a16:creationId xmlns:a16="http://schemas.microsoft.com/office/drawing/2014/main" id="{BAA4003B-F1AF-6EC0-8B65-15668CA50434}"/>
              </a:ext>
            </a:extLst>
          </p:cNvPr>
          <p:cNvCxnSpPr>
            <a:cxnSpLocks/>
            <a:stCxn id="7" idx="5"/>
          </p:cNvCxnSpPr>
          <p:nvPr/>
        </p:nvCxnSpPr>
        <p:spPr>
          <a:xfrm>
            <a:off x="4253766" y="3635183"/>
            <a:ext cx="1470362" cy="2550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7" name="Picture 4">
            <a:extLst>
              <a:ext uri="{FF2B5EF4-FFF2-40B4-BE49-F238E27FC236}">
                <a16:creationId xmlns:a16="http://schemas.microsoft.com/office/drawing/2014/main" id="{99018E82-D167-6558-A284-A7960CC28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7" b="15026"/>
          <a:stretch/>
        </p:blipFill>
        <p:spPr bwMode="auto">
          <a:xfrm>
            <a:off x="5535842" y="1795564"/>
            <a:ext cx="1772462" cy="170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671C5CD1-95D8-3119-9856-E6F2FACEE765}"/>
              </a:ext>
            </a:extLst>
          </p:cNvPr>
          <p:cNvSpPr/>
          <p:nvPr/>
        </p:nvSpPr>
        <p:spPr>
          <a:xfrm>
            <a:off x="5704557" y="2087817"/>
            <a:ext cx="1027683" cy="822828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B8118F7-7040-1EE8-39C3-0F74D251A7D0}"/>
              </a:ext>
            </a:extLst>
          </p:cNvPr>
          <p:cNvCxnSpPr>
            <a:cxnSpLocks/>
          </p:cNvCxnSpPr>
          <p:nvPr/>
        </p:nvCxnSpPr>
        <p:spPr>
          <a:xfrm>
            <a:off x="6156176" y="2910645"/>
            <a:ext cx="0" cy="8565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Oval 1">
            <a:extLst>
              <a:ext uri="{FF2B5EF4-FFF2-40B4-BE49-F238E27FC236}">
                <a16:creationId xmlns:a16="http://schemas.microsoft.com/office/drawing/2014/main" id="{02CBA10C-FB7F-D769-0F01-1CE5ABB60D0F}"/>
              </a:ext>
            </a:extLst>
          </p:cNvPr>
          <p:cNvSpPr/>
          <p:nvPr/>
        </p:nvSpPr>
        <p:spPr>
          <a:xfrm>
            <a:off x="1763688" y="3307731"/>
            <a:ext cx="479144" cy="383633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3">
            <a:extLst>
              <a:ext uri="{FF2B5EF4-FFF2-40B4-BE49-F238E27FC236}">
                <a16:creationId xmlns:a16="http://schemas.microsoft.com/office/drawing/2014/main" id="{82323EDF-8D10-F02E-EA12-EA85F282F7D9}"/>
              </a:ext>
            </a:extLst>
          </p:cNvPr>
          <p:cNvCxnSpPr>
            <a:cxnSpLocks/>
            <a:stCxn id="22" idx="5"/>
          </p:cNvCxnSpPr>
          <p:nvPr/>
        </p:nvCxnSpPr>
        <p:spPr>
          <a:xfrm>
            <a:off x="2172663" y="3635182"/>
            <a:ext cx="3551465" cy="4896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912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0867" y="163233"/>
            <a:ext cx="9014226" cy="787445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I call SNCB staff  if </a:t>
            </a:r>
            <a:r>
              <a:rPr lang="en-GB" sz="2400" dirty="0">
                <a:solidFill>
                  <a:schemeClr val="accent5"/>
                </a:solidFill>
              </a:rPr>
              <a:t>I</a:t>
            </a:r>
            <a:r>
              <a:rPr lang="en-GB" sz="2400" b="1" dirty="0">
                <a:solidFill>
                  <a:schemeClr val="accent5"/>
                </a:solidFill>
              </a:rPr>
              <a:t> need help </a:t>
            </a:r>
            <a:br>
              <a:rPr lang="en-GB" sz="2400" b="1" dirty="0">
                <a:solidFill>
                  <a:schemeClr val="accent5"/>
                </a:solidFill>
              </a:rPr>
            </a:br>
            <a:r>
              <a:rPr lang="en-GB" sz="2400" b="1" dirty="0">
                <a:solidFill>
                  <a:schemeClr val="accent5"/>
                </a:solidFill>
              </a:rPr>
              <a:t>buying </a:t>
            </a:r>
            <a:r>
              <a:rPr lang="en-GB" sz="2400" dirty="0">
                <a:solidFill>
                  <a:schemeClr val="accent5"/>
                </a:solidFill>
              </a:rPr>
              <a:t>my</a:t>
            </a:r>
            <a:r>
              <a:rPr lang="en-GB" sz="2400" b="1" dirty="0">
                <a:solidFill>
                  <a:schemeClr val="accent5"/>
                </a:solidFill>
              </a:rPr>
              <a:t> train ticket from the ticket machine.</a:t>
            </a:r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5076056" y="1322362"/>
            <a:ext cx="3655074" cy="304958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096" y="2348743"/>
            <a:ext cx="2818179" cy="187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224" y="226388"/>
            <a:ext cx="653436" cy="6534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55292" y="1572218"/>
            <a:ext cx="3436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The SNCB staff can help me over the phone to buy my train ticket. 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B12C3EF-B48B-CAB3-0031-76C094393B40}"/>
              </a:ext>
            </a:extLst>
          </p:cNvPr>
          <p:cNvSpPr txBox="1">
            <a:spLocks/>
          </p:cNvSpPr>
          <p:nvPr/>
        </p:nvSpPr>
        <p:spPr>
          <a:xfrm>
            <a:off x="3662959" y="2682713"/>
            <a:ext cx="2046610" cy="614764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SzPct val="80000"/>
              <a:buFont typeface="Arial" panose="020B0604020202020204" pitchFamily="34" charset="0"/>
              <a:buNone/>
              <a:defRPr sz="19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endParaRPr lang="en-GB" sz="32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02 607 30 10</a:t>
            </a: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  <a:p>
            <a:pPr algn="ctr"/>
            <a:endParaRPr lang="en-GB" sz="3200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436E5BE-EC0E-8F88-6E8F-8E36B13DC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84" y="3019480"/>
            <a:ext cx="2304000" cy="165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8FFA3BA-D19D-0AB4-2CDF-7BA648A8B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84" y="1253870"/>
            <a:ext cx="2304000" cy="171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7">
            <a:extLst>
              <a:ext uri="{FF2B5EF4-FFF2-40B4-BE49-F238E27FC236}">
                <a16:creationId xmlns:a16="http://schemas.microsoft.com/office/drawing/2014/main" id="{AB2584A1-BC55-C872-10F8-16BDCDC8E39A}"/>
              </a:ext>
            </a:extLst>
          </p:cNvPr>
          <p:cNvCxnSpPr>
            <a:cxnSpLocks/>
          </p:cNvCxnSpPr>
          <p:nvPr/>
        </p:nvCxnSpPr>
        <p:spPr>
          <a:xfrm flipH="1" flipV="1">
            <a:off x="1749129" y="2135193"/>
            <a:ext cx="1841822" cy="5475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4">
            <a:extLst>
              <a:ext uri="{FF2B5EF4-FFF2-40B4-BE49-F238E27FC236}">
                <a16:creationId xmlns:a16="http://schemas.microsoft.com/office/drawing/2014/main" id="{FF5AB9EA-B754-DC32-97D0-7F57695134D6}"/>
              </a:ext>
            </a:extLst>
          </p:cNvPr>
          <p:cNvCxnSpPr>
            <a:cxnSpLocks/>
          </p:cNvCxnSpPr>
          <p:nvPr/>
        </p:nvCxnSpPr>
        <p:spPr>
          <a:xfrm flipH="1">
            <a:off x="2181177" y="3297477"/>
            <a:ext cx="1409774" cy="3221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38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7014" y="202988"/>
            <a:ext cx="9014226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I call SNCB staff if </a:t>
            </a:r>
            <a:r>
              <a:rPr lang="en-GB" sz="2400" dirty="0">
                <a:solidFill>
                  <a:schemeClr val="accent5"/>
                </a:solidFill>
              </a:rPr>
              <a:t>I </a:t>
            </a:r>
            <a:r>
              <a:rPr lang="en-GB" sz="2400" b="1" dirty="0">
                <a:solidFill>
                  <a:schemeClr val="accent5"/>
                </a:solidFill>
              </a:rPr>
              <a:t>need help</a:t>
            </a:r>
            <a:br>
              <a:rPr dirty="0"/>
            </a:br>
            <a:r>
              <a:rPr lang="en-GB" sz="2400" b="1" dirty="0">
                <a:solidFill>
                  <a:schemeClr val="accent5"/>
                </a:solidFill>
              </a:rPr>
              <a:t>buying my train ticket from the ticket machine.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607775" y="1345254"/>
            <a:ext cx="2007840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5076056" y="1322362"/>
            <a:ext cx="3655074" cy="304958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12" y="284440"/>
            <a:ext cx="653436" cy="6534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46806" y="1813306"/>
            <a:ext cx="36291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If I use earphones, I put them.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So I will be able to hear better.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It’s easier to put the money into the machine when I have to pay.</a:t>
            </a:r>
          </a:p>
        </p:txBody>
      </p:sp>
      <p:pic>
        <p:nvPicPr>
          <p:cNvPr id="1027" name="Picture 3" descr="AdobeStock_90416634(1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75" y="1511854"/>
            <a:ext cx="3600400" cy="240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3555341" y="2613525"/>
            <a:ext cx="153637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681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9481" y="187683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I</a:t>
            </a:r>
            <a:r>
              <a:rPr lang="en-GB" sz="2400" b="1" dirty="0">
                <a:solidFill>
                  <a:schemeClr val="accent5"/>
                </a:solidFill>
              </a:rPr>
              <a:t> say on the telephone. </a:t>
            </a:r>
            <a:endParaRPr lang="en-GB" sz="2400" strike="sngStrike" dirty="0">
              <a:solidFill>
                <a:schemeClr val="accent5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475654" y="1145391"/>
            <a:ext cx="7422977" cy="3394472"/>
          </a:xfrm>
        </p:spPr>
        <p:txBody>
          <a:bodyPr/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 tell which station I am 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630838" y="1233760"/>
            <a:ext cx="2007840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395536" y="3078204"/>
            <a:ext cx="720000" cy="7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12648"/>
            <a:ext cx="646327" cy="646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5655" y="3027684"/>
            <a:ext cx="35883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 tell the number of the machine I want to use.</a:t>
            </a:r>
          </a:p>
          <a:p>
            <a:endParaRPr lang="en-GB" dirty="0"/>
          </a:p>
        </p:txBody>
      </p:sp>
      <p:sp>
        <p:nvSpPr>
          <p:cNvPr id="17" name="Oval 16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287" y="3219038"/>
            <a:ext cx="238497" cy="43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35811"/>
            <a:ext cx="720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45F7812-CF82-79CE-E263-8C83A38457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16" y="3668186"/>
            <a:ext cx="5200422" cy="631755"/>
          </a:xfrm>
          <a:prstGeom prst="rect">
            <a:avLst/>
          </a:prstGeom>
        </p:spPr>
      </p:pic>
      <p:sp>
        <p:nvSpPr>
          <p:cNvPr id="5" name="Oval 13">
            <a:extLst>
              <a:ext uri="{FF2B5EF4-FFF2-40B4-BE49-F238E27FC236}">
                <a16:creationId xmlns:a16="http://schemas.microsoft.com/office/drawing/2014/main" id="{3D9331D4-3B62-D3ED-9AB8-0C6A6346155E}"/>
              </a:ext>
            </a:extLst>
          </p:cNvPr>
          <p:cNvSpPr/>
          <p:nvPr/>
        </p:nvSpPr>
        <p:spPr>
          <a:xfrm>
            <a:off x="6337359" y="3723878"/>
            <a:ext cx="46592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14">
            <a:extLst>
              <a:ext uri="{FF2B5EF4-FFF2-40B4-BE49-F238E27FC236}">
                <a16:creationId xmlns:a16="http://schemas.microsoft.com/office/drawing/2014/main" id="{1001CA85-5B41-40AE-BA0E-3593ACDE412B}"/>
              </a:ext>
            </a:extLst>
          </p:cNvPr>
          <p:cNvCxnSpPr>
            <a:cxnSpLocks/>
            <a:stCxn id="5" idx="7"/>
          </p:cNvCxnSpPr>
          <p:nvPr/>
        </p:nvCxnSpPr>
        <p:spPr>
          <a:xfrm flipV="1">
            <a:off x="6735053" y="3079152"/>
            <a:ext cx="1551354" cy="70799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Oval 18">
            <a:extLst>
              <a:ext uri="{FF2B5EF4-FFF2-40B4-BE49-F238E27FC236}">
                <a16:creationId xmlns:a16="http://schemas.microsoft.com/office/drawing/2014/main" id="{330AE2C9-3F40-347B-CCB6-50F4ADE21B3D}"/>
              </a:ext>
            </a:extLst>
          </p:cNvPr>
          <p:cNvSpPr/>
          <p:nvPr/>
        </p:nvSpPr>
        <p:spPr>
          <a:xfrm>
            <a:off x="8163914" y="2475716"/>
            <a:ext cx="720080" cy="720080"/>
          </a:xfrm>
          <a:prstGeom prst="ellipse">
            <a:avLst/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/>
              <a:t>14</a:t>
            </a:r>
          </a:p>
        </p:txBody>
      </p:sp>
      <p:pic>
        <p:nvPicPr>
          <p:cNvPr id="11" name="Picture 19" descr="Mains.png">
            <a:extLst>
              <a:ext uri="{FF2B5EF4-FFF2-40B4-BE49-F238E27FC236}">
                <a16:creationId xmlns:a16="http://schemas.microsoft.com/office/drawing/2014/main" id="{580B2EA5-5470-B0ED-DA6F-678E60FBCD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7439">
            <a:off x="6596512" y="3996888"/>
            <a:ext cx="786292" cy="73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40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2636" y="264944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I say on the telephone. </a:t>
            </a:r>
            <a:endParaRPr lang="en-GB" sz="2400" strike="sngStrike" dirty="0">
              <a:solidFill>
                <a:schemeClr val="accent5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619672" y="1233760"/>
            <a:ext cx="7278960" cy="33944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 tell where I want to go.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 tell if I have a railcard or discount card.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630838" y="1233760"/>
            <a:ext cx="2007840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428638" y="2787774"/>
            <a:ext cx="720000" cy="7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-56" r="51637" b="16"/>
          <a:stretch/>
        </p:blipFill>
        <p:spPr bwMode="auto">
          <a:xfrm>
            <a:off x="623762" y="2909090"/>
            <a:ext cx="351269" cy="47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8638" y="1491590"/>
            <a:ext cx="720000" cy="720000"/>
            <a:chOff x="3507164" y="3318611"/>
            <a:chExt cx="619248" cy="594508"/>
          </a:xfrm>
        </p:grpSpPr>
        <p:sp>
          <p:nvSpPr>
            <p:cNvPr id="15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98" y="1701812"/>
            <a:ext cx="496879" cy="28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048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7499" y="132895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The person on the telephone</a:t>
            </a:r>
            <a:br>
              <a:rPr dirty="0"/>
            </a:br>
            <a:r>
              <a:rPr lang="en-GB" sz="2400" b="1" dirty="0">
                <a:solidFill>
                  <a:schemeClr val="accent5"/>
                </a:solidFill>
              </a:rPr>
              <a:t>has selected my train ticket.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607775" y="1345254"/>
            <a:ext cx="2007840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5076056" y="1322362"/>
            <a:ext cx="3655074" cy="304958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900"/>
          </a:p>
          <a:p>
            <a:pPr marL="0" indent="0">
              <a:buNone/>
            </a:pPr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8" y="1628971"/>
            <a:ext cx="2457450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699792" y="2453080"/>
            <a:ext cx="1497258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8202" y="1152176"/>
            <a:ext cx="4554791" cy="338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987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4360" y="182952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I can see the price of my train ticket </a:t>
            </a:r>
            <a:br>
              <a:rPr dirty="0"/>
            </a:br>
            <a:r>
              <a:rPr lang="en-GB" sz="2400" b="1" dirty="0">
                <a:solidFill>
                  <a:schemeClr val="accent5"/>
                </a:solidFill>
              </a:rPr>
              <a:t>on the screen.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2702" y="1154994"/>
            <a:ext cx="4676933" cy="349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5612365" y="1971920"/>
            <a:ext cx="800473" cy="20673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762831" y="2667452"/>
            <a:ext cx="1781092" cy="568725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34" y="2566104"/>
            <a:ext cx="1304544" cy="12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52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65FDD115-6A81-1C8D-81D3-D69EF40EA21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9553" y="2355727"/>
            <a:ext cx="7704855" cy="12241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solidFill>
                  <a:schemeClr val="bg1"/>
                </a:solidFill>
              </a:rPr>
              <a:t>The 8 steps of the journey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4055716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1546" y="214812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I pay for </a:t>
            </a:r>
            <a:r>
              <a:rPr lang="en-GB" sz="2400" dirty="0">
                <a:solidFill>
                  <a:schemeClr val="accent5"/>
                </a:solidFill>
              </a:rPr>
              <a:t>my </a:t>
            </a:r>
            <a:r>
              <a:rPr lang="en-GB" sz="2400" b="1" dirty="0">
                <a:solidFill>
                  <a:schemeClr val="accent5"/>
                </a:solidFill>
              </a:rPr>
              <a:t>train ticket at the ticket machine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09707152-5337-33D1-03BE-7C2F21C59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4" b="8"/>
          <a:stretch/>
        </p:blipFill>
        <p:spPr>
          <a:xfrm>
            <a:off x="4381316" y="1275606"/>
            <a:ext cx="3789390" cy="2861958"/>
          </a:xfrm>
          <a:prstGeom prst="rect">
            <a:avLst/>
          </a:prstGeom>
        </p:spPr>
      </p:pic>
      <p:pic>
        <p:nvPicPr>
          <p:cNvPr id="6" name="Image 778">
            <a:extLst>
              <a:ext uri="{FF2B5EF4-FFF2-40B4-BE49-F238E27FC236}">
                <a16:creationId xmlns:a16="http://schemas.microsoft.com/office/drawing/2014/main" id="{76E33296-688B-8AFC-ABFA-C384FF4EE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2" t="44301" r="15399" b="29274"/>
          <a:stretch>
            <a:fillRect/>
          </a:stretch>
        </p:blipFill>
        <p:spPr bwMode="auto">
          <a:xfrm>
            <a:off x="1903108" y="1905195"/>
            <a:ext cx="1072853" cy="176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3">
            <a:extLst>
              <a:ext uri="{FF2B5EF4-FFF2-40B4-BE49-F238E27FC236}">
                <a16:creationId xmlns:a16="http://schemas.microsoft.com/office/drawing/2014/main" id="{78F29020-2B63-9FF3-D9F7-AACB589E6C53}"/>
              </a:ext>
            </a:extLst>
          </p:cNvPr>
          <p:cNvCxnSpPr>
            <a:cxnSpLocks/>
          </p:cNvCxnSpPr>
          <p:nvPr/>
        </p:nvCxnSpPr>
        <p:spPr>
          <a:xfrm>
            <a:off x="3087606" y="2571750"/>
            <a:ext cx="2729504" cy="1348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Oval 13">
            <a:extLst>
              <a:ext uri="{FF2B5EF4-FFF2-40B4-BE49-F238E27FC236}">
                <a16:creationId xmlns:a16="http://schemas.microsoft.com/office/drawing/2014/main" id="{C287ED96-5563-587E-8C08-6D2853AB5B9A}"/>
              </a:ext>
            </a:extLst>
          </p:cNvPr>
          <p:cNvSpPr/>
          <p:nvPr/>
        </p:nvSpPr>
        <p:spPr>
          <a:xfrm>
            <a:off x="5817110" y="2409342"/>
            <a:ext cx="864096" cy="86409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810A6A7F-E3BA-4AB7-2F4C-110C8DF1F191}"/>
              </a:ext>
            </a:extLst>
          </p:cNvPr>
          <p:cNvSpPr/>
          <p:nvPr/>
        </p:nvSpPr>
        <p:spPr>
          <a:xfrm>
            <a:off x="1791462" y="1815176"/>
            <a:ext cx="1296144" cy="18366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4" descr="Mains.png">
            <a:extLst>
              <a:ext uri="{FF2B5EF4-FFF2-40B4-BE49-F238E27FC236}">
                <a16:creationId xmlns:a16="http://schemas.microsoft.com/office/drawing/2014/main" id="{9DFAB9AE-B32B-77F3-F9C2-A4EA45A58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2258">
            <a:off x="6165722" y="2808799"/>
            <a:ext cx="1304544" cy="12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788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Payment complete!</a:t>
            </a:r>
            <a:r>
              <a:rPr lang="en-GB" sz="2800" b="1" dirty="0">
                <a:solidFill>
                  <a:schemeClr val="accent5"/>
                </a:solidFill>
              </a:rPr>
              <a:t> </a:t>
            </a:r>
            <a:br>
              <a:rPr dirty="0"/>
            </a:br>
            <a:endParaRPr lang="en-GB" sz="2800" dirty="0">
              <a:solidFill>
                <a:schemeClr val="accent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9344" y="1200151"/>
            <a:ext cx="3547152" cy="3171799"/>
          </a:xfrm>
        </p:spPr>
        <p:txBody>
          <a:bodyPr>
            <a:normAutofit/>
          </a:bodyPr>
          <a:lstStyle/>
          <a:p>
            <a:r>
              <a:rPr lang="en-GB" sz="1400" dirty="0"/>
              <a:t>A receipt will be printed</a:t>
            </a:r>
            <a:r>
              <a:rPr lang="en-GB" dirty="0"/>
              <a:t> </a:t>
            </a:r>
            <a:endParaRPr lang="en-GB" sz="1400" dirty="0"/>
          </a:p>
          <a:p>
            <a:r>
              <a:rPr lang="en-GB" sz="1400" dirty="0"/>
              <a:t>along with my train ticket.</a:t>
            </a:r>
          </a:p>
        </p:txBody>
      </p:sp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1026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" t="472" r="857" b="5502"/>
          <a:stretch/>
        </p:blipFill>
        <p:spPr bwMode="auto">
          <a:xfrm>
            <a:off x="421418" y="1129086"/>
            <a:ext cx="4699221" cy="340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866692" y="2545052"/>
            <a:ext cx="771276" cy="396534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2923767" y="2146851"/>
            <a:ext cx="1641093" cy="469127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2258">
            <a:off x="1095831" y="2597365"/>
            <a:ext cx="1304544" cy="12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998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0305" y="218890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I take my train ticket and my receipt</a:t>
            </a:r>
            <a:r>
              <a:rPr lang="en-GB" dirty="0"/>
              <a:t> </a:t>
            </a:r>
            <a:br>
              <a:rPr dirty="0"/>
            </a:br>
            <a:r>
              <a:rPr lang="en-GB" sz="2400" b="1" dirty="0">
                <a:solidFill>
                  <a:schemeClr val="accent5"/>
                </a:solidFill>
              </a:rPr>
              <a:t>from the machine.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F66E1D0-D8D5-75BC-5F45-405BE387C2B5}"/>
              </a:ext>
            </a:extLst>
          </p:cNvPr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62C4A36-76B1-3708-B2B5-D0C367F7950B}"/>
              </a:ext>
            </a:extLst>
          </p:cNvPr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7" name="Right Arrow 14">
            <a:extLst>
              <a:ext uri="{FF2B5EF4-FFF2-40B4-BE49-F238E27FC236}">
                <a16:creationId xmlns:a16="http://schemas.microsoft.com/office/drawing/2014/main" id="{46AB6894-C362-88E6-1E0B-2D9B83308CAB}"/>
              </a:ext>
            </a:extLst>
          </p:cNvPr>
          <p:cNvSpPr/>
          <p:nvPr/>
        </p:nvSpPr>
        <p:spPr>
          <a:xfrm>
            <a:off x="2163538" y="3827749"/>
            <a:ext cx="792088" cy="46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CD56C281-638A-BC83-C390-8F94B7F52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442" y="1672944"/>
            <a:ext cx="3953291" cy="2622857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54A92C9A-0F6B-2908-9978-9D14D9FD4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3525" y="1701109"/>
            <a:ext cx="3953291" cy="2622857"/>
          </a:xfrm>
          <a:prstGeom prst="rect">
            <a:avLst/>
          </a:prstGeom>
        </p:spPr>
      </p:pic>
      <p:sp>
        <p:nvSpPr>
          <p:cNvPr id="10" name="Oval 18">
            <a:extLst>
              <a:ext uri="{FF2B5EF4-FFF2-40B4-BE49-F238E27FC236}">
                <a16:creationId xmlns:a16="http://schemas.microsoft.com/office/drawing/2014/main" id="{06F356AD-2CEC-DFFB-50C9-3F08FC8D9D9C}"/>
              </a:ext>
            </a:extLst>
          </p:cNvPr>
          <p:cNvSpPr/>
          <p:nvPr/>
        </p:nvSpPr>
        <p:spPr>
          <a:xfrm>
            <a:off x="1619673" y="2283718"/>
            <a:ext cx="1224136" cy="122413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4CC8F3-DDCA-19E0-2AEC-972532B32627}"/>
              </a:ext>
            </a:extLst>
          </p:cNvPr>
          <p:cNvSpPr/>
          <p:nvPr/>
        </p:nvSpPr>
        <p:spPr>
          <a:xfrm>
            <a:off x="5076056" y="1766532"/>
            <a:ext cx="1408392" cy="44517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Ticket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93F9EE-37D2-0CE9-07C9-25FEDC23C097}"/>
              </a:ext>
            </a:extLst>
          </p:cNvPr>
          <p:cNvSpPr/>
          <p:nvPr/>
        </p:nvSpPr>
        <p:spPr>
          <a:xfrm>
            <a:off x="6660232" y="1766532"/>
            <a:ext cx="1944216" cy="44517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Receipt</a:t>
            </a:r>
          </a:p>
        </p:txBody>
      </p:sp>
      <p:cxnSp>
        <p:nvCxnSpPr>
          <p:cNvPr id="24" name="Straight Arrow Connector 5">
            <a:extLst>
              <a:ext uri="{FF2B5EF4-FFF2-40B4-BE49-F238E27FC236}">
                <a16:creationId xmlns:a16="http://schemas.microsoft.com/office/drawing/2014/main" id="{B0BD99ED-A1B7-38CC-495E-06732B0A15D3}"/>
              </a:ext>
            </a:extLst>
          </p:cNvPr>
          <p:cNvCxnSpPr/>
          <p:nvPr/>
        </p:nvCxnSpPr>
        <p:spPr>
          <a:xfrm>
            <a:off x="5868144" y="2103988"/>
            <a:ext cx="0" cy="755794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17">
            <a:extLst>
              <a:ext uri="{FF2B5EF4-FFF2-40B4-BE49-F238E27FC236}">
                <a16:creationId xmlns:a16="http://schemas.microsoft.com/office/drawing/2014/main" id="{64EC72C3-F9C7-46FA-A7CE-EB4539DBEF1A}"/>
              </a:ext>
            </a:extLst>
          </p:cNvPr>
          <p:cNvCxnSpPr/>
          <p:nvPr/>
        </p:nvCxnSpPr>
        <p:spPr>
          <a:xfrm>
            <a:off x="7524328" y="2139992"/>
            <a:ext cx="0" cy="755794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6" name="Picture 20" descr="Mains.png">
            <a:extLst>
              <a:ext uri="{FF2B5EF4-FFF2-40B4-BE49-F238E27FC236}">
                <a16:creationId xmlns:a16="http://schemas.microsoft.com/office/drawing/2014/main" id="{3EE7D75B-9628-4099-E5FE-3407C2CAB9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2423">
            <a:off x="2123728" y="2999378"/>
            <a:ext cx="1304544" cy="12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3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9552" y="2499742"/>
            <a:ext cx="8280920" cy="1393953"/>
          </a:xfrm>
        </p:spPr>
        <p:txBody>
          <a:bodyPr/>
          <a:lstStyle/>
          <a:p>
            <a:r>
              <a:rPr lang="en-GB" b="1" dirty="0">
                <a:solidFill>
                  <a:schemeClr val="accent5"/>
                </a:solidFill>
              </a:rPr>
              <a:t>I can read and write.</a:t>
            </a:r>
            <a:endParaRPr lang="en-GB" sz="1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32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6005" y="242887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rgbClr val="004899"/>
                </a:solidFill>
              </a:rPr>
              <a:t>If I don’t have a bank card,</a:t>
            </a:r>
            <a:br>
              <a:rPr dirty="0"/>
            </a:br>
            <a:r>
              <a:rPr lang="en-GB" sz="2400" dirty="0">
                <a:solidFill>
                  <a:srgbClr val="004899"/>
                </a:solidFill>
              </a:rPr>
              <a:t>I go to a ticket machine that takes cash.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4831356" y="1658680"/>
            <a:ext cx="1402567" cy="1402567"/>
            <a:chOff x="4499992" y="1275606"/>
            <a:chExt cx="614768" cy="614768"/>
          </a:xfrm>
        </p:grpSpPr>
        <p:sp>
          <p:nvSpPr>
            <p:cNvPr id="9" name="Rectangle 8"/>
            <p:cNvSpPr/>
            <p:nvPr/>
          </p:nvSpPr>
          <p:spPr>
            <a:xfrm>
              <a:off x="4499992" y="1275606"/>
              <a:ext cx="614768" cy="614768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347614"/>
              <a:ext cx="252872" cy="4658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973440"/>
            <a:ext cx="653436" cy="6534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30639" y="1079496"/>
            <a:ext cx="7968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 can buy train tickets from the ticket machine, also known as a Ticket Vending Machine (TVM), i.e. a vending machine that produces tickets.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0CA7182-C2BE-D049-3257-6E8FEB126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1163" y="1809962"/>
            <a:ext cx="43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F2E6470-2FF9-7E25-09B3-4974F825C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3" t="34558" r="11879" b="28851"/>
          <a:stretch/>
        </p:blipFill>
        <p:spPr bwMode="auto">
          <a:xfrm>
            <a:off x="6172527" y="2960420"/>
            <a:ext cx="2072539" cy="164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16">
            <a:extLst>
              <a:ext uri="{FF2B5EF4-FFF2-40B4-BE49-F238E27FC236}">
                <a16:creationId xmlns:a16="http://schemas.microsoft.com/office/drawing/2014/main" id="{9B240C6C-A9E2-53B5-1E66-A796AAF51FEF}"/>
              </a:ext>
            </a:extLst>
          </p:cNvPr>
          <p:cNvSpPr/>
          <p:nvPr/>
        </p:nvSpPr>
        <p:spPr>
          <a:xfrm>
            <a:off x="6097977" y="3409372"/>
            <a:ext cx="868253" cy="695179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10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233256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I select English by </a:t>
            </a:r>
            <a:r>
              <a:rPr lang="en-GB" sz="2400" dirty="0">
                <a:solidFill>
                  <a:schemeClr val="accent5"/>
                </a:solidFill>
              </a:rPr>
              <a:t>pressing EN.</a:t>
            </a:r>
          </a:p>
        </p:txBody>
      </p:sp>
      <p:pic>
        <p:nvPicPr>
          <p:cNvPr id="5126" name="Imag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" b="6379"/>
          <a:stretch/>
        </p:blipFill>
        <p:spPr bwMode="auto">
          <a:xfrm>
            <a:off x="1907704" y="985958"/>
            <a:ext cx="5076000" cy="353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/>
          <p:cNvSpPr/>
          <p:nvPr/>
        </p:nvSpPr>
        <p:spPr>
          <a:xfrm>
            <a:off x="5832479" y="3354548"/>
            <a:ext cx="738490" cy="77242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Main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0741">
            <a:off x="5809208" y="3882765"/>
            <a:ext cx="785032" cy="73000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616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9246" y="135167"/>
            <a:ext cx="8852949" cy="709587"/>
          </a:xfrm>
        </p:spPr>
        <p:txBody>
          <a:bodyPr/>
          <a:lstStyle/>
          <a:p>
            <a:r>
              <a:rPr lang="en-GB" sz="2400" dirty="0">
                <a:solidFill>
                  <a:srgbClr val="FF0000"/>
                </a:solidFill>
              </a:rPr>
              <a:t>If I have a “Preferential Reimbursement” </a:t>
            </a:r>
            <a:br>
              <a:rPr lang="en-GB" sz="2400" dirty="0">
                <a:solidFill>
                  <a:srgbClr val="FF0000"/>
                </a:solidFill>
              </a:rPr>
            </a:br>
            <a:r>
              <a:rPr lang="en-GB" sz="2400" dirty="0">
                <a:solidFill>
                  <a:srgbClr val="FF0000"/>
                </a:solidFill>
              </a:rPr>
              <a:t>(“Intervention Majorée”) discount card, select </a:t>
            </a:r>
            <a:br>
              <a:rPr lang="en-GB" sz="2400" dirty="0">
                <a:solidFill>
                  <a:srgbClr val="FF0000"/>
                </a:solidFill>
              </a:rPr>
            </a:br>
            <a:r>
              <a:rPr lang="en-GB" sz="2400" dirty="0">
                <a:solidFill>
                  <a:srgbClr val="FF0000"/>
                </a:solidFill>
              </a:rPr>
              <a:t>“With reduction” then “Preferential Reimbursement Ticket”.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A853497B-0160-5BF5-1631-B36FB5921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1958" y="1526271"/>
            <a:ext cx="3843794" cy="2878112"/>
          </a:xfrm>
          <a:prstGeom prst="rect">
            <a:avLst/>
          </a:prstGeom>
        </p:spPr>
      </p:pic>
      <p:sp>
        <p:nvSpPr>
          <p:cNvPr id="4" name="Oval 8">
            <a:extLst>
              <a:ext uri="{FF2B5EF4-FFF2-40B4-BE49-F238E27FC236}">
                <a16:creationId xmlns:a16="http://schemas.microsoft.com/office/drawing/2014/main" id="{8D802116-6E75-9676-16D8-C1F63D2FC907}"/>
              </a:ext>
            </a:extLst>
          </p:cNvPr>
          <p:cNvSpPr/>
          <p:nvPr/>
        </p:nvSpPr>
        <p:spPr>
          <a:xfrm>
            <a:off x="5004048" y="2139702"/>
            <a:ext cx="1440160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9" descr="Mains.png">
            <a:extLst>
              <a:ext uri="{FF2B5EF4-FFF2-40B4-BE49-F238E27FC236}">
                <a16:creationId xmlns:a16="http://schemas.microsoft.com/office/drawing/2014/main" id="{794F9AC0-8F13-BA6A-9A99-F246D41390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661">
            <a:off x="6202300" y="2301429"/>
            <a:ext cx="785032" cy="730006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02869DCA-FE2C-9D53-49D5-F1CCC7E31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726" y="1532463"/>
            <a:ext cx="3911920" cy="2911494"/>
          </a:xfrm>
          <a:prstGeom prst="rect">
            <a:avLst/>
          </a:prstGeom>
        </p:spPr>
      </p:pic>
      <p:sp>
        <p:nvSpPr>
          <p:cNvPr id="11" name="Oval 8">
            <a:extLst>
              <a:ext uri="{FF2B5EF4-FFF2-40B4-BE49-F238E27FC236}">
                <a16:creationId xmlns:a16="http://schemas.microsoft.com/office/drawing/2014/main" id="{3F632AD3-BB77-9A0A-1E43-667BC333C908}"/>
              </a:ext>
            </a:extLst>
          </p:cNvPr>
          <p:cNvSpPr/>
          <p:nvPr/>
        </p:nvSpPr>
        <p:spPr>
          <a:xfrm>
            <a:off x="598375" y="3622626"/>
            <a:ext cx="1440160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9" descr="Mains.png">
            <a:extLst>
              <a:ext uri="{FF2B5EF4-FFF2-40B4-BE49-F238E27FC236}">
                <a16:creationId xmlns:a16="http://schemas.microsoft.com/office/drawing/2014/main" id="{4AD54C4F-BE16-ADC4-468E-0DB374F120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661">
            <a:off x="1796627" y="3784353"/>
            <a:ext cx="785032" cy="73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029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504" y="195486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I p</a:t>
            </a:r>
            <a:r>
              <a:rPr lang="en-GB" sz="2400" b="1" dirty="0">
                <a:solidFill>
                  <a:schemeClr val="accent5"/>
                </a:solidFill>
              </a:rPr>
              <a:t>ress on the pre-selected departure station or I change the pre-selected departure station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AE4FFD-51A6-CD59-0DC8-13ADA4D23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1680" y="1143132"/>
            <a:ext cx="5112568" cy="3823897"/>
          </a:xfrm>
          <a:prstGeom prst="rect">
            <a:avLst/>
          </a:prstGeom>
        </p:spPr>
      </p:pic>
      <p:sp>
        <p:nvSpPr>
          <p:cNvPr id="4" name="Oval 6">
            <a:extLst>
              <a:ext uri="{FF2B5EF4-FFF2-40B4-BE49-F238E27FC236}">
                <a16:creationId xmlns:a16="http://schemas.microsoft.com/office/drawing/2014/main" id="{D0DE6470-9A3E-374B-5442-76E28808D1AF}"/>
              </a:ext>
            </a:extLst>
          </p:cNvPr>
          <p:cNvSpPr/>
          <p:nvPr/>
        </p:nvSpPr>
        <p:spPr>
          <a:xfrm>
            <a:off x="1835696" y="1931624"/>
            <a:ext cx="3600400" cy="50316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7" descr="Mains.png">
            <a:extLst>
              <a:ext uri="{FF2B5EF4-FFF2-40B4-BE49-F238E27FC236}">
                <a16:creationId xmlns:a16="http://schemas.microsoft.com/office/drawing/2014/main" id="{35A589CA-09CA-E1ED-9C75-85E1D8951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0741">
            <a:off x="3788688" y="2295737"/>
            <a:ext cx="918554" cy="85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322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6368" y="179135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I write the name of my destination station</a:t>
            </a:r>
            <a:br>
              <a:rPr dirty="0"/>
            </a:br>
            <a:r>
              <a:rPr lang="en-GB" sz="2400" dirty="0">
                <a:solidFill>
                  <a:schemeClr val="accent5"/>
                </a:solidFill>
              </a:rPr>
              <a:t>and press next.</a:t>
            </a:r>
          </a:p>
        </p:txBody>
      </p:sp>
      <p:sp>
        <p:nvSpPr>
          <p:cNvPr id="14" name="Oval 13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1198498"/>
            <a:ext cx="4065662" cy="301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7918" y="1198066"/>
            <a:ext cx="4004098" cy="2999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5004048" y="2700313"/>
            <a:ext cx="2520280" cy="432048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7903889" y="3749908"/>
            <a:ext cx="800472" cy="432048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6">
            <a:extLst>
              <a:ext uri="{FF2B5EF4-FFF2-40B4-BE49-F238E27FC236}">
                <a16:creationId xmlns:a16="http://schemas.microsoft.com/office/drawing/2014/main" id="{83C55FC1-C099-A537-8E54-2925872EC3F4}"/>
              </a:ext>
            </a:extLst>
          </p:cNvPr>
          <p:cNvSpPr/>
          <p:nvPr/>
        </p:nvSpPr>
        <p:spPr>
          <a:xfrm>
            <a:off x="459593" y="2675175"/>
            <a:ext cx="3888432" cy="108012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11">
            <a:extLst>
              <a:ext uri="{FF2B5EF4-FFF2-40B4-BE49-F238E27FC236}">
                <a16:creationId xmlns:a16="http://schemas.microsoft.com/office/drawing/2014/main" id="{488D15C5-6463-30EF-25B3-89C84CBF012F}"/>
              </a:ext>
            </a:extLst>
          </p:cNvPr>
          <p:cNvSpPr/>
          <p:nvPr/>
        </p:nvSpPr>
        <p:spPr>
          <a:xfrm>
            <a:off x="3746683" y="2200395"/>
            <a:ext cx="745358" cy="47478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14" descr="Mains.png">
            <a:extLst>
              <a:ext uri="{FF2B5EF4-FFF2-40B4-BE49-F238E27FC236}">
                <a16:creationId xmlns:a16="http://schemas.microsoft.com/office/drawing/2014/main" id="{1D627EB6-8781-9D0F-CB74-61BEFC7AF0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0741">
            <a:off x="2613442" y="1923060"/>
            <a:ext cx="782983" cy="728101"/>
          </a:xfrm>
          <a:prstGeom prst="rect">
            <a:avLst/>
          </a:prstGeom>
        </p:spPr>
      </p:pic>
      <p:pic>
        <p:nvPicPr>
          <p:cNvPr id="11" name="Picture 10" descr="Main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0741">
            <a:off x="7912634" y="3993621"/>
            <a:ext cx="782983" cy="72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40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106" y="150839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I select</a:t>
            </a:r>
            <a:r>
              <a:rPr lang="en-GB" dirty="0"/>
              <a:t> </a:t>
            </a:r>
            <a:br>
              <a:rPr dirty="0"/>
            </a:br>
            <a:endParaRPr lang="en-GB" sz="16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4328" y="661289"/>
            <a:ext cx="5544616" cy="109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198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a single or return journey;</a:t>
            </a:r>
          </a:p>
          <a:p>
            <a:pPr marL="285750" indent="-285750">
              <a:lnSpc>
                <a:spcPts val="198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the date;</a:t>
            </a:r>
          </a:p>
          <a:p>
            <a:pPr marL="285750" indent="-285750">
              <a:lnSpc>
                <a:spcPts val="198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the number of travellers;</a:t>
            </a:r>
          </a:p>
          <a:p>
            <a:pPr marL="285750" indent="-285750">
              <a:lnSpc>
                <a:spcPts val="198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the class of ticket.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FCFB1A2-D3DB-870B-E076-0F517E836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1193" y="1887950"/>
            <a:ext cx="3936372" cy="294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DDD867-0C9C-6A5B-450E-904490F95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t="500"/>
          <a:stretch/>
        </p:blipFill>
        <p:spPr>
          <a:xfrm>
            <a:off x="524786" y="1892410"/>
            <a:ext cx="3925707" cy="2919876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1E6F30C6-EA7B-2D33-D0BB-D545ED52149B}"/>
              </a:ext>
            </a:extLst>
          </p:cNvPr>
          <p:cNvSpPr txBox="1">
            <a:spLocks/>
          </p:cNvSpPr>
          <p:nvPr/>
        </p:nvSpPr>
        <p:spPr>
          <a:xfrm>
            <a:off x="458834" y="2270963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048077CE-7FE3-0322-D137-2186633AC8E3}"/>
              </a:ext>
            </a:extLst>
          </p:cNvPr>
          <p:cNvSpPr/>
          <p:nvPr/>
        </p:nvSpPr>
        <p:spPr>
          <a:xfrm>
            <a:off x="611559" y="2487315"/>
            <a:ext cx="1498993" cy="573938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0">
            <a:extLst>
              <a:ext uri="{FF2B5EF4-FFF2-40B4-BE49-F238E27FC236}">
                <a16:creationId xmlns:a16="http://schemas.microsoft.com/office/drawing/2014/main" id="{B3584EA8-D045-A549-4F4D-F87A70BFE05B}"/>
              </a:ext>
            </a:extLst>
          </p:cNvPr>
          <p:cNvSpPr/>
          <p:nvPr/>
        </p:nvSpPr>
        <p:spPr>
          <a:xfrm>
            <a:off x="6021307" y="3292986"/>
            <a:ext cx="648072" cy="6778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1" descr="Mains.png">
            <a:extLst>
              <a:ext uri="{FF2B5EF4-FFF2-40B4-BE49-F238E27FC236}">
                <a16:creationId xmlns:a16="http://schemas.microsoft.com/office/drawing/2014/main" id="{D46854C3-0226-2C77-6FB2-8BC44ECB17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09">
            <a:off x="6304308" y="3577534"/>
            <a:ext cx="845906" cy="786613"/>
          </a:xfrm>
          <a:prstGeom prst="rect">
            <a:avLst/>
          </a:prstGeom>
        </p:spPr>
      </p:pic>
      <p:sp>
        <p:nvSpPr>
          <p:cNvPr id="21" name="Oval 12">
            <a:extLst>
              <a:ext uri="{FF2B5EF4-FFF2-40B4-BE49-F238E27FC236}">
                <a16:creationId xmlns:a16="http://schemas.microsoft.com/office/drawing/2014/main" id="{08826092-9439-F313-D953-A98BA7BBD4E8}"/>
              </a:ext>
            </a:extLst>
          </p:cNvPr>
          <p:cNvSpPr/>
          <p:nvPr/>
        </p:nvSpPr>
        <p:spPr>
          <a:xfrm>
            <a:off x="1462481" y="3103356"/>
            <a:ext cx="648072" cy="6052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13">
            <a:extLst>
              <a:ext uri="{FF2B5EF4-FFF2-40B4-BE49-F238E27FC236}">
                <a16:creationId xmlns:a16="http://schemas.microsoft.com/office/drawing/2014/main" id="{165E9F32-944F-CCE1-19AE-1A63F1427EA4}"/>
              </a:ext>
            </a:extLst>
          </p:cNvPr>
          <p:cNvSpPr/>
          <p:nvPr/>
        </p:nvSpPr>
        <p:spPr>
          <a:xfrm>
            <a:off x="2541512" y="2488953"/>
            <a:ext cx="1368152" cy="288032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14">
            <a:extLst>
              <a:ext uri="{FF2B5EF4-FFF2-40B4-BE49-F238E27FC236}">
                <a16:creationId xmlns:a16="http://schemas.microsoft.com/office/drawing/2014/main" id="{CF100900-5844-6000-A6A8-5366AB599A7C}"/>
              </a:ext>
            </a:extLst>
          </p:cNvPr>
          <p:cNvSpPr/>
          <p:nvPr/>
        </p:nvSpPr>
        <p:spPr>
          <a:xfrm>
            <a:off x="2525917" y="3403079"/>
            <a:ext cx="1368152" cy="28803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Arrow Connector 6">
            <a:extLst>
              <a:ext uri="{FF2B5EF4-FFF2-40B4-BE49-F238E27FC236}">
                <a16:creationId xmlns:a16="http://schemas.microsoft.com/office/drawing/2014/main" id="{4DDECD3B-D0F3-3394-AB02-1D871D73B257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2110552" y="3344031"/>
            <a:ext cx="4005663" cy="482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5" name="Picture 9" descr="Mains.png">
            <a:extLst>
              <a:ext uri="{FF2B5EF4-FFF2-40B4-BE49-F238E27FC236}">
                <a16:creationId xmlns:a16="http://schemas.microsoft.com/office/drawing/2014/main" id="{FCBB678E-4F95-F98E-83E6-EA4D9F9573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09">
            <a:off x="1759606" y="3387906"/>
            <a:ext cx="845906" cy="78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90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 txBox="1">
            <a:spLocks/>
          </p:cNvSpPr>
          <p:nvPr/>
        </p:nvSpPr>
        <p:spPr>
          <a:xfrm>
            <a:off x="1666709" y="1232230"/>
            <a:ext cx="7329093" cy="594509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5"/>
                </a:solidFill>
              </a:rPr>
              <a:t>I prepare my journey with my support person.</a:t>
            </a: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1666709" y="2076686"/>
            <a:ext cx="7104685" cy="594508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5"/>
                </a:solidFill>
              </a:rPr>
              <a:t>I locate the entrance to the departure station.</a:t>
            </a:r>
          </a:p>
          <a:p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1666709" y="3075806"/>
            <a:ext cx="7329093" cy="594508"/>
          </a:xfrm>
          <a:prstGeom prst="rect">
            <a:avLst/>
          </a:prstGeom>
          <a:ln>
            <a:noFill/>
          </a:ln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GB" sz="1800" dirty="0">
                <a:solidFill>
                  <a:schemeClr val="accent5"/>
                </a:solidFill>
              </a:rPr>
              <a:t>I buy my train ticket.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dirty="0"/>
              <a:t> 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1666709" y="3836173"/>
            <a:ext cx="6341859" cy="59450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5"/>
                </a:solidFill>
              </a:rPr>
              <a:t>I go to the platform.</a:t>
            </a:r>
          </a:p>
          <a:p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The 8 steps</a:t>
            </a:r>
          </a:p>
        </p:txBody>
      </p:sp>
      <p:sp>
        <p:nvSpPr>
          <p:cNvPr id="25" name="Oval 24"/>
          <p:cNvSpPr/>
          <p:nvPr/>
        </p:nvSpPr>
        <p:spPr>
          <a:xfrm>
            <a:off x="764548" y="1232231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Visu 1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28" y="1340649"/>
            <a:ext cx="334252" cy="367005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764548" y="3765596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Visu 4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9" y="3837033"/>
            <a:ext cx="244626" cy="422896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764548" y="2921141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EFB1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8" y="2891677"/>
            <a:ext cx="653436" cy="65343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64547" y="2050775"/>
            <a:ext cx="646327" cy="646327"/>
            <a:chOff x="735597" y="2048550"/>
            <a:chExt cx="646327" cy="646327"/>
          </a:xfrm>
        </p:grpSpPr>
        <p:sp>
          <p:nvSpPr>
            <p:cNvPr id="29" name="Oval 28"/>
            <p:cNvSpPr/>
            <p:nvPr/>
          </p:nvSpPr>
          <p:spPr>
            <a:xfrm>
              <a:off x="749137" y="2076685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597" y="2048550"/>
              <a:ext cx="646327" cy="646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44037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5607" y="1240772"/>
            <a:ext cx="3926386" cy="292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>
          <a:xfrm>
            <a:off x="7740352" y="3731380"/>
            <a:ext cx="841479" cy="536523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/>
          <a:stretch/>
        </p:blipFill>
        <p:spPr bwMode="auto">
          <a:xfrm>
            <a:off x="620201" y="1249106"/>
            <a:ext cx="3870127" cy="2905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6424" y="201336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I p</a:t>
            </a:r>
            <a:r>
              <a:rPr lang="en-GB" sz="2400" b="1" dirty="0">
                <a:solidFill>
                  <a:schemeClr val="accent5"/>
                </a:solidFill>
              </a:rPr>
              <a:t>ress “Next” </a:t>
            </a:r>
            <a:br>
              <a:rPr dirty="0"/>
            </a:br>
            <a:r>
              <a:rPr lang="en-GB" sz="2400" b="1" dirty="0">
                <a:solidFill>
                  <a:schemeClr val="accent5"/>
                </a:solidFill>
              </a:rPr>
              <a:t>then press “Pay”.</a:t>
            </a:r>
            <a:br>
              <a:rPr dirty="0"/>
            </a:br>
            <a:endParaRPr lang="en-GB" sz="2800" dirty="0">
              <a:solidFill>
                <a:srgbClr val="E2AC00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8349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3563889" y="3731380"/>
            <a:ext cx="792088" cy="504056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7111">
            <a:off x="7967728" y="3980283"/>
            <a:ext cx="918554" cy="854169"/>
          </a:xfrm>
          <a:prstGeom prst="rect">
            <a:avLst/>
          </a:prstGeom>
        </p:spPr>
      </p:pic>
      <p:pic>
        <p:nvPicPr>
          <p:cNvPr id="13" name="Picture 12" descr="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5569">
            <a:off x="3770815" y="3954376"/>
            <a:ext cx="918554" cy="85416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0213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2352" y="298849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I see the price of my train ticket on the screen.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29490" y="1355566"/>
            <a:ext cx="423610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6">
            <a:extLst>
              <a:ext uri="{FF2B5EF4-FFF2-40B4-BE49-F238E27FC236}">
                <a16:creationId xmlns:a16="http://schemas.microsoft.com/office/drawing/2014/main" id="{2867B4BB-AAF5-E491-5508-2FB5E9D13416}"/>
              </a:ext>
            </a:extLst>
          </p:cNvPr>
          <p:cNvSpPr/>
          <p:nvPr/>
        </p:nvSpPr>
        <p:spPr>
          <a:xfrm>
            <a:off x="4516231" y="2692139"/>
            <a:ext cx="1556394" cy="614702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11">
            <a:extLst>
              <a:ext uri="{FF2B5EF4-FFF2-40B4-BE49-F238E27FC236}">
                <a16:creationId xmlns:a16="http://schemas.microsoft.com/office/drawing/2014/main" id="{891C6B60-E03F-EC28-AF70-D14305512760}"/>
              </a:ext>
            </a:extLst>
          </p:cNvPr>
          <p:cNvSpPr/>
          <p:nvPr/>
        </p:nvSpPr>
        <p:spPr>
          <a:xfrm>
            <a:off x="5236868" y="2034551"/>
            <a:ext cx="864096" cy="43204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3241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1546" y="318175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I p</a:t>
            </a:r>
            <a:r>
              <a:rPr lang="en-GB" sz="2400" b="1" dirty="0">
                <a:solidFill>
                  <a:schemeClr val="accent5"/>
                </a:solidFill>
              </a:rPr>
              <a:t>ay for my train ticket at the ticket machine.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9AF4D911-B84A-59DB-CAB1-8664EB761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4" b="8"/>
          <a:stretch/>
        </p:blipFill>
        <p:spPr>
          <a:xfrm>
            <a:off x="4484432" y="1308552"/>
            <a:ext cx="3789390" cy="2861958"/>
          </a:xfrm>
          <a:prstGeom prst="rect">
            <a:avLst/>
          </a:prstGeom>
        </p:spPr>
      </p:pic>
      <p:pic>
        <p:nvPicPr>
          <p:cNvPr id="6" name="Image 778">
            <a:extLst>
              <a:ext uri="{FF2B5EF4-FFF2-40B4-BE49-F238E27FC236}">
                <a16:creationId xmlns:a16="http://schemas.microsoft.com/office/drawing/2014/main" id="{E240E8E9-428B-6A43-ECF3-088FE8044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2" t="44301" r="15399" b="29274"/>
          <a:stretch>
            <a:fillRect/>
          </a:stretch>
        </p:blipFill>
        <p:spPr bwMode="auto">
          <a:xfrm>
            <a:off x="1903108" y="1905195"/>
            <a:ext cx="1072853" cy="176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3">
            <a:extLst>
              <a:ext uri="{FF2B5EF4-FFF2-40B4-BE49-F238E27FC236}">
                <a16:creationId xmlns:a16="http://schemas.microsoft.com/office/drawing/2014/main" id="{B6E9E72C-282F-9AB7-9D49-22358FDE0601}"/>
              </a:ext>
            </a:extLst>
          </p:cNvPr>
          <p:cNvCxnSpPr/>
          <p:nvPr/>
        </p:nvCxnSpPr>
        <p:spPr>
          <a:xfrm>
            <a:off x="3120210" y="2625656"/>
            <a:ext cx="2664296" cy="21573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Oval 13">
            <a:extLst>
              <a:ext uri="{FF2B5EF4-FFF2-40B4-BE49-F238E27FC236}">
                <a16:creationId xmlns:a16="http://schemas.microsoft.com/office/drawing/2014/main" id="{5383E8EA-FFA2-2C1B-032E-3C2974CC5070}"/>
              </a:ext>
            </a:extLst>
          </p:cNvPr>
          <p:cNvSpPr/>
          <p:nvPr/>
        </p:nvSpPr>
        <p:spPr>
          <a:xfrm>
            <a:off x="5939304" y="2572040"/>
            <a:ext cx="864096" cy="86409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A7F1945B-A9D5-74AF-D69B-67E5BB5EBBC6}"/>
              </a:ext>
            </a:extLst>
          </p:cNvPr>
          <p:cNvSpPr/>
          <p:nvPr/>
        </p:nvSpPr>
        <p:spPr>
          <a:xfrm>
            <a:off x="1791462" y="1815176"/>
            <a:ext cx="1296144" cy="18366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4" descr="Mains.png">
            <a:extLst>
              <a:ext uri="{FF2B5EF4-FFF2-40B4-BE49-F238E27FC236}">
                <a16:creationId xmlns:a16="http://schemas.microsoft.com/office/drawing/2014/main" id="{B28E289A-A2B6-0D71-4F6A-A3D8BA6B88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2258">
            <a:off x="6252946" y="2787774"/>
            <a:ext cx="1304544" cy="12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94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Payment complete!</a:t>
            </a:r>
            <a:r>
              <a:rPr lang="en-GB" sz="2800" b="1" dirty="0">
                <a:solidFill>
                  <a:schemeClr val="accent5"/>
                </a:solidFill>
              </a:rPr>
              <a:t> </a:t>
            </a:r>
            <a:br>
              <a:rPr dirty="0"/>
            </a:br>
            <a:endParaRPr lang="en-GB" sz="2800" dirty="0">
              <a:solidFill>
                <a:schemeClr val="accent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9344" y="1200151"/>
            <a:ext cx="3547152" cy="3171799"/>
          </a:xfrm>
        </p:spPr>
        <p:txBody>
          <a:bodyPr>
            <a:normAutofit/>
          </a:bodyPr>
          <a:lstStyle/>
          <a:p>
            <a:r>
              <a:rPr lang="en-GB" sz="1400" dirty="0"/>
              <a:t>A receipt will be printed</a:t>
            </a:r>
            <a:r>
              <a:rPr lang="en-GB" dirty="0"/>
              <a:t> </a:t>
            </a:r>
            <a:endParaRPr lang="en-GB" sz="1400" dirty="0"/>
          </a:p>
          <a:p>
            <a:r>
              <a:rPr lang="en-GB" sz="1400" dirty="0"/>
              <a:t>along with your train ticket.</a:t>
            </a:r>
          </a:p>
        </p:txBody>
      </p:sp>
      <p:sp>
        <p:nvSpPr>
          <p:cNvPr id="11" name="Oval 10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pic>
        <p:nvPicPr>
          <p:cNvPr id="1026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" t="587" r="1215" b="7182"/>
          <a:stretch/>
        </p:blipFill>
        <p:spPr bwMode="auto">
          <a:xfrm>
            <a:off x="302150" y="1105232"/>
            <a:ext cx="4683318" cy="3339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882794" y="2529149"/>
            <a:ext cx="648072" cy="396534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2803154" y="2174120"/>
            <a:ext cx="1641093" cy="433907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Main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2258">
            <a:off x="1223049" y="2581462"/>
            <a:ext cx="1304544" cy="12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999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3913" y="179135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I t</a:t>
            </a:r>
            <a:r>
              <a:rPr lang="en-GB" sz="2400" b="1" dirty="0">
                <a:solidFill>
                  <a:schemeClr val="accent5"/>
                </a:solidFill>
              </a:rPr>
              <a:t>ake </a:t>
            </a:r>
            <a:r>
              <a:rPr lang="en-GB" sz="2400" dirty="0">
                <a:solidFill>
                  <a:schemeClr val="accent5"/>
                </a:solidFill>
              </a:rPr>
              <a:t>my </a:t>
            </a:r>
            <a:r>
              <a:rPr lang="en-GB" sz="2400" b="1" dirty="0">
                <a:solidFill>
                  <a:schemeClr val="accent5"/>
                </a:solidFill>
              </a:rPr>
              <a:t>train ticket </a:t>
            </a:r>
            <a:br>
              <a:rPr dirty="0"/>
            </a:br>
            <a:r>
              <a:rPr lang="en-GB" sz="2400" b="1" dirty="0">
                <a:solidFill>
                  <a:schemeClr val="accent5"/>
                </a:solidFill>
              </a:rPr>
              <a:t>and </a:t>
            </a:r>
            <a:r>
              <a:rPr lang="en-GB" sz="2400" dirty="0">
                <a:solidFill>
                  <a:schemeClr val="accent5"/>
                </a:solidFill>
              </a:rPr>
              <a:t>my </a:t>
            </a:r>
            <a:r>
              <a:rPr lang="en-GB" sz="2400" b="1" dirty="0">
                <a:solidFill>
                  <a:schemeClr val="accent5"/>
                </a:solidFill>
              </a:rPr>
              <a:t>receipt</a:t>
            </a:r>
            <a:r>
              <a:rPr lang="en-GB" dirty="0"/>
              <a:t> </a:t>
            </a:r>
            <a:br>
              <a:rPr dirty="0"/>
            </a:br>
            <a:r>
              <a:rPr lang="en-GB" sz="2400" b="1" dirty="0">
                <a:solidFill>
                  <a:schemeClr val="accent5"/>
                </a:solidFill>
              </a:rPr>
              <a:t>from the machine.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230558" y="284440"/>
            <a:ext cx="645390" cy="62648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58" y="270963"/>
            <a:ext cx="653436" cy="653436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9406463-67B5-D23E-6227-B6E1016E390B}"/>
              </a:ext>
            </a:extLst>
          </p:cNvPr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BC8A89E-5DC4-BDDF-7197-8EF3B3393B69}"/>
              </a:ext>
            </a:extLst>
          </p:cNvPr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7" name="Right Arrow 14">
            <a:extLst>
              <a:ext uri="{FF2B5EF4-FFF2-40B4-BE49-F238E27FC236}">
                <a16:creationId xmlns:a16="http://schemas.microsoft.com/office/drawing/2014/main" id="{2A4237A8-C796-9CF1-794A-FCE8F9C434A0}"/>
              </a:ext>
            </a:extLst>
          </p:cNvPr>
          <p:cNvSpPr/>
          <p:nvPr/>
        </p:nvSpPr>
        <p:spPr>
          <a:xfrm>
            <a:off x="2163538" y="3827749"/>
            <a:ext cx="792088" cy="46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C41C6E24-46D0-BA13-E9ED-75C06D315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442" y="1672944"/>
            <a:ext cx="3953291" cy="2622857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83E22E1A-EC7C-0AAA-596B-E2F864A45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3525" y="1701109"/>
            <a:ext cx="3953291" cy="2622857"/>
          </a:xfrm>
          <a:prstGeom prst="rect">
            <a:avLst/>
          </a:prstGeom>
        </p:spPr>
      </p:pic>
      <p:sp>
        <p:nvSpPr>
          <p:cNvPr id="10" name="Oval 18">
            <a:extLst>
              <a:ext uri="{FF2B5EF4-FFF2-40B4-BE49-F238E27FC236}">
                <a16:creationId xmlns:a16="http://schemas.microsoft.com/office/drawing/2014/main" id="{452AB5BD-5F3F-D943-3817-B4AB91D45585}"/>
              </a:ext>
            </a:extLst>
          </p:cNvPr>
          <p:cNvSpPr/>
          <p:nvPr/>
        </p:nvSpPr>
        <p:spPr>
          <a:xfrm>
            <a:off x="1619673" y="2283718"/>
            <a:ext cx="1224136" cy="122413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A6E9FE-B540-32D7-434F-474A452B5686}"/>
              </a:ext>
            </a:extLst>
          </p:cNvPr>
          <p:cNvSpPr/>
          <p:nvPr/>
        </p:nvSpPr>
        <p:spPr>
          <a:xfrm>
            <a:off x="5076056" y="1766532"/>
            <a:ext cx="1408392" cy="44517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Ticket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362D88-9E5A-EF15-F7AC-1FCEDC59D18D}"/>
              </a:ext>
            </a:extLst>
          </p:cNvPr>
          <p:cNvSpPr/>
          <p:nvPr/>
        </p:nvSpPr>
        <p:spPr>
          <a:xfrm>
            <a:off x="6660232" y="1766532"/>
            <a:ext cx="1944216" cy="44517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Receipt</a:t>
            </a:r>
          </a:p>
        </p:txBody>
      </p:sp>
      <p:cxnSp>
        <p:nvCxnSpPr>
          <p:cNvPr id="24" name="Straight Arrow Connector 5">
            <a:extLst>
              <a:ext uri="{FF2B5EF4-FFF2-40B4-BE49-F238E27FC236}">
                <a16:creationId xmlns:a16="http://schemas.microsoft.com/office/drawing/2014/main" id="{F6D561BD-7139-77F6-50A7-EB7B2A5FAD12}"/>
              </a:ext>
            </a:extLst>
          </p:cNvPr>
          <p:cNvCxnSpPr/>
          <p:nvPr/>
        </p:nvCxnSpPr>
        <p:spPr>
          <a:xfrm>
            <a:off x="5868144" y="2103988"/>
            <a:ext cx="0" cy="755794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17">
            <a:extLst>
              <a:ext uri="{FF2B5EF4-FFF2-40B4-BE49-F238E27FC236}">
                <a16:creationId xmlns:a16="http://schemas.microsoft.com/office/drawing/2014/main" id="{880B776B-ACA4-8211-71F2-2D40031ADFA7}"/>
              </a:ext>
            </a:extLst>
          </p:cNvPr>
          <p:cNvCxnSpPr/>
          <p:nvPr/>
        </p:nvCxnSpPr>
        <p:spPr>
          <a:xfrm>
            <a:off x="7524328" y="2139992"/>
            <a:ext cx="0" cy="755794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2280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43855284-EB3C-2BD4-E548-B8F7A08B2CA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21585" y="2067694"/>
            <a:ext cx="8135937" cy="18732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dirty="0"/>
              <a:t> </a:t>
            </a:r>
            <a:r>
              <a:rPr lang="en-GB" sz="2800" b="1" dirty="0">
                <a:solidFill>
                  <a:srgbClr val="FFFFFF"/>
                </a:solidFill>
              </a:rPr>
              <a:t> I go to the platform</a:t>
            </a:r>
            <a:br>
              <a:rPr sz="2800" dirty="0"/>
            </a:br>
            <a:endParaRPr lang="en-GB" sz="2800" b="0" dirty="0"/>
          </a:p>
        </p:txBody>
      </p:sp>
      <p:pic>
        <p:nvPicPr>
          <p:cNvPr id="3" name="Picture 2" descr="Visu 4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52" y="2211710"/>
            <a:ext cx="656514" cy="113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562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I l</a:t>
            </a:r>
            <a:r>
              <a:rPr lang="en-GB" sz="2400" b="1" dirty="0">
                <a:solidFill>
                  <a:schemeClr val="accent5"/>
                </a:solidFill>
              </a:rPr>
              <a:t>ook at the train display panel.</a:t>
            </a:r>
            <a:br>
              <a:rPr dirty="0"/>
            </a:br>
            <a:r>
              <a:rPr lang="en-GB" dirty="0"/>
              <a:t>   </a:t>
            </a:r>
            <a:endParaRPr lang="en-GB" sz="1400" dirty="0">
              <a:solidFill>
                <a:srgbClr val="92D050"/>
              </a:solidFill>
            </a:endParaRP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strike="sngStrike" dirty="0"/>
          </a:p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786093" y="2328830"/>
            <a:ext cx="2134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Direction of the train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76744" y="2718444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Platform number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02770" y="1162948"/>
            <a:ext cx="2970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For example:</a:t>
            </a:r>
          </a:p>
        </p:txBody>
      </p:sp>
      <p:sp>
        <p:nvSpPr>
          <p:cNvPr id="18" name="Oval 17"/>
          <p:cNvSpPr/>
          <p:nvPr/>
        </p:nvSpPr>
        <p:spPr>
          <a:xfrm>
            <a:off x="8094086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Visu 4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397" y="338931"/>
            <a:ext cx="244626" cy="422896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02795DF6-D3DC-D3F5-89FA-1CFF2290F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" t="-274" r="7402" b="6546"/>
          <a:stretch/>
        </p:blipFill>
        <p:spPr>
          <a:xfrm>
            <a:off x="668340" y="1059582"/>
            <a:ext cx="3759644" cy="230425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CA18478-42B6-DE11-F7D8-9FDFBA4EC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613333"/>
            <a:ext cx="7772400" cy="894324"/>
          </a:xfrm>
          <a:prstGeom prst="rect">
            <a:avLst/>
          </a:prstGeom>
        </p:spPr>
      </p:pic>
      <p:sp>
        <p:nvSpPr>
          <p:cNvPr id="22" name="Oval 10">
            <a:extLst>
              <a:ext uri="{FF2B5EF4-FFF2-40B4-BE49-F238E27FC236}">
                <a16:creationId xmlns:a16="http://schemas.microsoft.com/office/drawing/2014/main" id="{9F68F973-09E3-5CB5-A5B1-9FD52DB13146}"/>
              </a:ext>
            </a:extLst>
          </p:cNvPr>
          <p:cNvSpPr/>
          <p:nvPr/>
        </p:nvSpPr>
        <p:spPr>
          <a:xfrm>
            <a:off x="2452716" y="3980552"/>
            <a:ext cx="3703460" cy="614071"/>
          </a:xfrm>
          <a:prstGeom prst="ellipse">
            <a:avLst/>
          </a:prstGeom>
          <a:noFill/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12">
            <a:extLst>
              <a:ext uri="{FF2B5EF4-FFF2-40B4-BE49-F238E27FC236}">
                <a16:creationId xmlns:a16="http://schemas.microsoft.com/office/drawing/2014/main" id="{C85857BF-CFA6-10C2-E808-CCFE6899FD83}"/>
              </a:ext>
            </a:extLst>
          </p:cNvPr>
          <p:cNvSpPr/>
          <p:nvPr/>
        </p:nvSpPr>
        <p:spPr>
          <a:xfrm>
            <a:off x="7878453" y="4025421"/>
            <a:ext cx="568362" cy="432049"/>
          </a:xfrm>
          <a:prstGeom prst="ellipse">
            <a:avLst/>
          </a:prstGeom>
          <a:noFill/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Arrow Connector 14">
            <a:extLst>
              <a:ext uri="{FF2B5EF4-FFF2-40B4-BE49-F238E27FC236}">
                <a16:creationId xmlns:a16="http://schemas.microsoft.com/office/drawing/2014/main" id="{54DE348D-BD56-14FD-9087-F78AFFC7731A}"/>
              </a:ext>
            </a:extLst>
          </p:cNvPr>
          <p:cNvCxnSpPr>
            <a:cxnSpLocks/>
            <a:stCxn id="23" idx="0"/>
          </p:cNvCxnSpPr>
          <p:nvPr/>
        </p:nvCxnSpPr>
        <p:spPr>
          <a:xfrm flipH="1" flipV="1">
            <a:off x="7830488" y="3043133"/>
            <a:ext cx="332146" cy="982288"/>
          </a:xfrm>
          <a:prstGeom prst="straightConnector1">
            <a:avLst/>
          </a:prstGeom>
          <a:ln>
            <a:solidFill>
              <a:srgbClr val="78B832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15">
            <a:extLst>
              <a:ext uri="{FF2B5EF4-FFF2-40B4-BE49-F238E27FC236}">
                <a16:creationId xmlns:a16="http://schemas.microsoft.com/office/drawing/2014/main" id="{452A648E-E28B-85EF-432E-CE6B208E4364}"/>
              </a:ext>
            </a:extLst>
          </p:cNvPr>
          <p:cNvCxnSpPr>
            <a:cxnSpLocks/>
          </p:cNvCxnSpPr>
          <p:nvPr/>
        </p:nvCxnSpPr>
        <p:spPr>
          <a:xfrm flipV="1">
            <a:off x="5148064" y="2641587"/>
            <a:ext cx="504056" cy="1383834"/>
          </a:xfrm>
          <a:prstGeom prst="straightConnector1">
            <a:avLst/>
          </a:prstGeom>
          <a:ln>
            <a:solidFill>
              <a:srgbClr val="78B832"/>
            </a:solidFill>
            <a:tailEnd type="arrow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6184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I listen to the speaker announcements.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3419872" y="1784105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6140532" y="1801375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 </a:t>
            </a:r>
          </a:p>
        </p:txBody>
      </p:sp>
      <p:pic>
        <p:nvPicPr>
          <p:cNvPr id="5" name="Picture 4" descr="DSC_432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51" y="2355725"/>
            <a:ext cx="2939853" cy="1947175"/>
          </a:xfrm>
          <a:prstGeom prst="rect">
            <a:avLst/>
          </a:prstGeom>
        </p:spPr>
      </p:pic>
      <p:pic>
        <p:nvPicPr>
          <p:cNvPr id="6" name="Picture 5" descr="oreill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994" y="2499742"/>
            <a:ext cx="913545" cy="130064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609751" y="1127218"/>
            <a:ext cx="2939853" cy="1348314"/>
          </a:xfrm>
          <a:prstGeom prst="wedgeRoundRectCallou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The train to Brussels-Midi </a:t>
            </a:r>
          </a:p>
          <a:p>
            <a:r>
              <a:rPr lang="en-GB" dirty="0"/>
              <a:t>is arriving on track 21.</a:t>
            </a:r>
          </a:p>
        </p:txBody>
      </p:sp>
      <p:sp>
        <p:nvSpPr>
          <p:cNvPr id="10" name="Oval 9"/>
          <p:cNvSpPr/>
          <p:nvPr/>
        </p:nvSpPr>
        <p:spPr>
          <a:xfrm>
            <a:off x="8244408" y="339502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Visu 4 blan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719" y="410939"/>
            <a:ext cx="244626" cy="42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270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I g</a:t>
            </a:r>
            <a:r>
              <a:rPr lang="en-GB" sz="2400" b="1" dirty="0">
                <a:solidFill>
                  <a:schemeClr val="accent5"/>
                </a:solidFill>
              </a:rPr>
              <a:t>o to the platform.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4001217" y="1784105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460592" y="1196511"/>
            <a:ext cx="484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 go to the platform before the train arrives.</a:t>
            </a:r>
          </a:p>
        </p:txBody>
      </p:sp>
      <p:pic>
        <p:nvPicPr>
          <p:cNvPr id="1027" name="Picture 3" descr="DSC_48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784105"/>
            <a:ext cx="4031773" cy="266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SC_48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981" y="1784105"/>
            <a:ext cx="4030679" cy="266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8366270" y="187483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Visu 4 blan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74" y="266923"/>
            <a:ext cx="244626" cy="42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842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5192" y="263588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The train is on platform.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 can board the train.</a:t>
            </a:r>
          </a:p>
          <a:p>
            <a:endParaRPr lang="en-GB" dirty="0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4001217" y="1804963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206109"/>
            <a:ext cx="4032449" cy="270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8345129" y="124049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Visu 4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95486"/>
            <a:ext cx="244626" cy="4228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434873E-36AA-FA12-1F2D-A43A87D09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89"/>
          <a:stretch/>
        </p:blipFill>
        <p:spPr>
          <a:xfrm>
            <a:off x="4897955" y="3014162"/>
            <a:ext cx="3063167" cy="894324"/>
          </a:xfrm>
          <a:prstGeom prst="rect">
            <a:avLst/>
          </a:prstGeom>
        </p:spPr>
      </p:pic>
      <p:sp>
        <p:nvSpPr>
          <p:cNvPr id="6" name="Oval 1">
            <a:extLst>
              <a:ext uri="{FF2B5EF4-FFF2-40B4-BE49-F238E27FC236}">
                <a16:creationId xmlns:a16="http://schemas.microsoft.com/office/drawing/2014/main" id="{A348CB6A-38EE-3D22-1945-FD1A3B12D5F9}"/>
              </a:ext>
            </a:extLst>
          </p:cNvPr>
          <p:cNvSpPr/>
          <p:nvPr/>
        </p:nvSpPr>
        <p:spPr>
          <a:xfrm>
            <a:off x="5329460" y="3293575"/>
            <a:ext cx="1237704" cy="671627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220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ontent Placeholder 1"/>
          <p:cNvSpPr txBox="1">
            <a:spLocks/>
          </p:cNvSpPr>
          <p:nvPr/>
        </p:nvSpPr>
        <p:spPr>
          <a:xfrm>
            <a:off x="1907704" y="1226086"/>
            <a:ext cx="5291252" cy="600654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5"/>
                </a:solidFill>
              </a:rPr>
              <a:t>I board the train. </a:t>
            </a:r>
          </a:p>
          <a:p>
            <a:pPr marL="0" indent="0">
              <a:buNone/>
            </a:pPr>
            <a:endParaRPr lang="en-GB" sz="18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46" name="Content Placeholder 1"/>
          <p:cNvSpPr txBox="1">
            <a:spLocks/>
          </p:cNvSpPr>
          <p:nvPr/>
        </p:nvSpPr>
        <p:spPr>
          <a:xfrm>
            <a:off x="1907703" y="2079592"/>
            <a:ext cx="6655471" cy="594508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5"/>
                </a:solidFill>
              </a:rPr>
              <a:t>I sit in the train and I pay attention to the stops.</a:t>
            </a:r>
          </a:p>
          <a:p>
            <a:pPr marL="0" indent="0">
              <a:buNone/>
            </a:pPr>
            <a:endParaRPr lang="en-GB" sz="1800" dirty="0">
              <a:solidFill>
                <a:srgbClr val="F305E8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accent1"/>
              </a:solidFill>
            </a:endParaRPr>
          </a:p>
        </p:txBody>
      </p:sp>
      <p:sp>
        <p:nvSpPr>
          <p:cNvPr id="47" name="Content Placeholder 1"/>
          <p:cNvSpPr txBox="1">
            <a:spLocks/>
          </p:cNvSpPr>
          <p:nvPr/>
        </p:nvSpPr>
        <p:spPr>
          <a:xfrm>
            <a:off x="1916469" y="2989107"/>
            <a:ext cx="6255931" cy="594508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5"/>
                </a:solidFill>
              </a:rPr>
              <a:t>I arrive at my destination and get off the train.</a:t>
            </a:r>
          </a:p>
          <a:p>
            <a:pPr marL="0" indent="0">
              <a:buNone/>
            </a:pPr>
            <a:endParaRPr lang="en-GB" sz="18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endParaRPr lang="en-GB" sz="1800" dirty="0">
              <a:solidFill>
                <a:schemeClr val="accent5"/>
              </a:solidFill>
            </a:endParaRPr>
          </a:p>
        </p:txBody>
      </p:sp>
      <p:sp>
        <p:nvSpPr>
          <p:cNvPr id="48" name="Content Placeholder 1"/>
          <p:cNvSpPr txBox="1">
            <a:spLocks/>
          </p:cNvSpPr>
          <p:nvPr/>
        </p:nvSpPr>
        <p:spPr>
          <a:xfrm>
            <a:off x="1907704" y="3838925"/>
            <a:ext cx="6655472" cy="594508"/>
          </a:xfrm>
          <a:prstGeom prst="rect">
            <a:avLst/>
          </a:prstGeom>
          <a:ln>
            <a:noFill/>
          </a:ln>
        </p:spPr>
        <p:txBody>
          <a:bodyPr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accent5"/>
                </a:solidFill>
              </a:rPr>
              <a:t>I exit the station. </a:t>
            </a:r>
          </a:p>
        </p:txBody>
      </p:sp>
      <p:pic>
        <p:nvPicPr>
          <p:cNvPr id="9" name="Picture 8" descr="Visu 4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90" y="3833137"/>
            <a:ext cx="461283" cy="79744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764548" y="1232231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The 8 steps</a:t>
            </a:r>
          </a:p>
        </p:txBody>
      </p:sp>
      <p:sp>
        <p:nvSpPr>
          <p:cNvPr id="23" name="Oval 22"/>
          <p:cNvSpPr/>
          <p:nvPr/>
        </p:nvSpPr>
        <p:spPr>
          <a:xfrm>
            <a:off x="772549" y="2079591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Visu 6 blan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930172" y="2158487"/>
            <a:ext cx="288000" cy="471988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796713" y="3773743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4547" y="2934822"/>
            <a:ext cx="619248" cy="594508"/>
            <a:chOff x="3507164" y="3318611"/>
            <a:chExt cx="619248" cy="594508"/>
          </a:xfrm>
        </p:grpSpPr>
        <p:sp>
          <p:nvSpPr>
            <p:cNvPr id="50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48" y="1232231"/>
            <a:ext cx="594846" cy="594846"/>
          </a:xfrm>
          <a:prstGeom prst="rect">
            <a:avLst/>
          </a:prstGeom>
        </p:spPr>
      </p:pic>
      <p:pic>
        <p:nvPicPr>
          <p:cNvPr id="18" name="Picture 17" descr="C:\My document\HI\VERSION 3\Visu 8 blanc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r="5990"/>
          <a:stretch/>
        </p:blipFill>
        <p:spPr bwMode="auto">
          <a:xfrm>
            <a:off x="891080" y="3939901"/>
            <a:ext cx="430513" cy="245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33" y="3056448"/>
            <a:ext cx="496879" cy="28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9628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>
                <a:solidFill>
                  <a:srgbClr val="005294"/>
                </a:solidFill>
              </a:rPr>
              <a:t>When the train has stopped,</a:t>
            </a:r>
            <a:br>
              <a:rPr dirty="0"/>
            </a:br>
            <a:r>
              <a:rPr lang="en-GB" dirty="0"/>
              <a:t>I </a:t>
            </a:r>
            <a:r>
              <a:rPr lang="en-GB" sz="2400" dirty="0">
                <a:solidFill>
                  <a:srgbClr val="005294"/>
                </a:solidFill>
              </a:rPr>
              <a:t>press the button to open the doors</a:t>
            </a:r>
            <a:br>
              <a:rPr dirty="0"/>
            </a:br>
            <a:r>
              <a:rPr lang="en-GB" sz="2400" dirty="0">
                <a:solidFill>
                  <a:srgbClr val="005294"/>
                </a:solidFill>
              </a:rPr>
              <a:t>and board the train.</a:t>
            </a:r>
          </a:p>
        </p:txBody>
      </p:sp>
      <p:sp>
        <p:nvSpPr>
          <p:cNvPr id="11" name="Oval 10"/>
          <p:cNvSpPr/>
          <p:nvPr/>
        </p:nvSpPr>
        <p:spPr>
          <a:xfrm>
            <a:off x="8345129" y="124049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Visu 4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95486"/>
            <a:ext cx="244626" cy="422896"/>
          </a:xfrm>
          <a:prstGeom prst="rect">
            <a:avLst/>
          </a:prstGeom>
        </p:spPr>
      </p:pic>
      <p:pic>
        <p:nvPicPr>
          <p:cNvPr id="2050" name="Picture 2" descr="DSC_448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51358"/>
            <a:ext cx="3960440" cy="261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1259632" y="3300213"/>
            <a:ext cx="504056" cy="774331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/>
              </a:solidFill>
            </a:endParaRPr>
          </a:p>
        </p:txBody>
      </p:sp>
      <p:pic>
        <p:nvPicPr>
          <p:cNvPr id="2051" name="Picture 3" descr="DSC_416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748" y="1751501"/>
            <a:ext cx="3999005" cy="261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20"/>
          <p:cNvSpPr/>
          <p:nvPr/>
        </p:nvSpPr>
        <p:spPr>
          <a:xfrm>
            <a:off x="5364088" y="3443569"/>
            <a:ext cx="504056" cy="774331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5"/>
              </a:solidFill>
            </a:endParaRPr>
          </a:p>
        </p:txBody>
      </p:sp>
      <p:pic>
        <p:nvPicPr>
          <p:cNvPr id="9" name="Picture 8" descr="Main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51" y="3296881"/>
            <a:ext cx="1304544" cy="1213104"/>
          </a:xfrm>
          <a:prstGeom prst="rect">
            <a:avLst/>
          </a:prstGeom>
        </p:spPr>
      </p:pic>
      <p:pic>
        <p:nvPicPr>
          <p:cNvPr id="10" name="Picture 9" descr="Main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660" y="3158113"/>
            <a:ext cx="1304544" cy="12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155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62186" y="1103952"/>
            <a:ext cx="7344816" cy="3823073"/>
          </a:xfrm>
        </p:spPr>
        <p:txBody>
          <a:bodyPr/>
          <a:lstStyle/>
          <a:p>
            <a:r>
              <a:rPr lang="en-GB" sz="1400" dirty="0"/>
              <a:t>My train is arriving 6 minutes late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4495" y="202988"/>
            <a:ext cx="8698651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Timetable changes are displayed in red.</a:t>
            </a:r>
            <a:endParaRPr lang="en-GB" sz="2800" dirty="0">
              <a:solidFill>
                <a:srgbClr val="92D050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542704" y="2079385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3034998" y="3164352"/>
            <a:ext cx="727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C00000"/>
                </a:solidFill>
                <a:latin typeface="Arial Black"/>
              </a:rPr>
              <a:t>17:08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10106" y="3142723"/>
            <a:ext cx="7273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C00000"/>
                </a:solidFill>
                <a:latin typeface="Arial Black"/>
              </a:rPr>
              <a:t>17:14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234594" y="3164349"/>
            <a:ext cx="422602" cy="276997"/>
          </a:xfrm>
          <a:prstGeom prst="rightArrow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8222705" y="182710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Visu 4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016" y="254147"/>
            <a:ext cx="244626" cy="42289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183742" y="2948800"/>
            <a:ext cx="753740" cy="708389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2998258" y="2948654"/>
            <a:ext cx="753740" cy="708389"/>
          </a:xfrm>
          <a:prstGeom prst="ellipse">
            <a:avLst/>
          </a:prstGeom>
          <a:noFill/>
          <a:ln>
            <a:solidFill>
              <a:srgbClr val="0048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B9C9AC4-288D-46A5-100A-63F4F072F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4" y="1946904"/>
            <a:ext cx="7772400" cy="459651"/>
          </a:xfrm>
          <a:prstGeom prst="rect">
            <a:avLst/>
          </a:prstGeom>
        </p:spPr>
      </p:pic>
      <p:sp>
        <p:nvSpPr>
          <p:cNvPr id="9" name="Oval 11">
            <a:extLst>
              <a:ext uri="{FF2B5EF4-FFF2-40B4-BE49-F238E27FC236}">
                <a16:creationId xmlns:a16="http://schemas.microsoft.com/office/drawing/2014/main" id="{2D83DBE5-48FD-798D-4FF7-8575018EB4E9}"/>
              </a:ext>
            </a:extLst>
          </p:cNvPr>
          <p:cNvSpPr/>
          <p:nvPr/>
        </p:nvSpPr>
        <p:spPr>
          <a:xfrm>
            <a:off x="1331640" y="1827357"/>
            <a:ext cx="1224136" cy="720080"/>
          </a:xfrm>
          <a:prstGeom prst="ellipse">
            <a:avLst/>
          </a:prstGeom>
          <a:noFill/>
          <a:ln>
            <a:solidFill>
              <a:srgbClr val="F2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4536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4495" y="242743"/>
            <a:ext cx="8698651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Train changes are displayed in red.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3225" y="1080694"/>
            <a:ext cx="7715200" cy="375106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My train has been cancelled.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 listen to the announcement that tells me which train to take instead.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3823142" y="3398190"/>
            <a:ext cx="1132383" cy="1132383"/>
            <a:chOff x="4500996" y="3426844"/>
            <a:chExt cx="893851" cy="893851"/>
          </a:xfrm>
        </p:grpSpPr>
        <p:sp>
          <p:nvSpPr>
            <p:cNvPr id="10" name="Oval 9"/>
            <p:cNvSpPr/>
            <p:nvPr/>
          </p:nvSpPr>
          <p:spPr>
            <a:xfrm>
              <a:off x="4500996" y="3426844"/>
              <a:ext cx="893851" cy="89385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5747" y="3501595"/>
              <a:ext cx="744348" cy="744348"/>
            </a:xfrm>
            <a:prstGeom prst="rect">
              <a:avLst/>
            </a:prstGeom>
          </p:spPr>
        </p:pic>
      </p:grpSp>
      <p:cxnSp>
        <p:nvCxnSpPr>
          <p:cNvPr id="15" name="Straight Connector 14"/>
          <p:cNvCxnSpPr/>
          <p:nvPr/>
        </p:nvCxnSpPr>
        <p:spPr>
          <a:xfrm flipH="1">
            <a:off x="3794165" y="3383444"/>
            <a:ext cx="1132383" cy="1132383"/>
          </a:xfrm>
          <a:prstGeom prst="line">
            <a:avLst/>
          </a:prstGeom>
          <a:ln w="101600">
            <a:solidFill>
              <a:srgbClr val="F25A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823142" y="3398190"/>
            <a:ext cx="1132383" cy="1132383"/>
          </a:xfrm>
          <a:prstGeom prst="line">
            <a:avLst/>
          </a:prstGeom>
          <a:ln w="101600">
            <a:solidFill>
              <a:srgbClr val="F25A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8201113" y="340073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Visu 4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411510"/>
            <a:ext cx="244626" cy="42289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367480E-14C8-C4B9-1A97-615BF3856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20" y="2235080"/>
            <a:ext cx="7772400" cy="460619"/>
          </a:xfrm>
          <a:prstGeom prst="rect">
            <a:avLst/>
          </a:prstGeom>
        </p:spPr>
      </p:pic>
      <p:sp>
        <p:nvSpPr>
          <p:cNvPr id="5" name="Oval 30">
            <a:extLst>
              <a:ext uri="{FF2B5EF4-FFF2-40B4-BE49-F238E27FC236}">
                <a16:creationId xmlns:a16="http://schemas.microsoft.com/office/drawing/2014/main" id="{7171704C-8078-11AB-7E68-9DADC86A5845}"/>
              </a:ext>
            </a:extLst>
          </p:cNvPr>
          <p:cNvSpPr/>
          <p:nvPr/>
        </p:nvSpPr>
        <p:spPr>
          <a:xfrm>
            <a:off x="1475656" y="2105349"/>
            <a:ext cx="1296144" cy="720080"/>
          </a:xfrm>
          <a:prstGeom prst="ellipse">
            <a:avLst/>
          </a:prstGeom>
          <a:noFill/>
          <a:ln>
            <a:solidFill>
              <a:srgbClr val="F25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3918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5725" y="293001"/>
            <a:ext cx="8698651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Platform changes are displayed against a white background.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3225" y="1144302"/>
            <a:ext cx="7715200" cy="375106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The platform at which my train is arriving has changed.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 listen to the announcement that gives me the new platform number.</a:t>
            </a:r>
            <a:endParaRPr lang="en-GB" sz="1400" strike="sngStrik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542704" y="2079385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914018" y="3303688"/>
            <a:ext cx="2154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Platform change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2" name="Oval 11"/>
          <p:cNvSpPr/>
          <p:nvPr/>
        </p:nvSpPr>
        <p:spPr>
          <a:xfrm>
            <a:off x="8345128" y="196057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Visu 4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39" y="267494"/>
            <a:ext cx="244626" cy="4228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D72329-53B8-1D2C-C0B3-CFE82AF44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95" y="2364095"/>
            <a:ext cx="7772400" cy="470489"/>
          </a:xfrm>
          <a:prstGeom prst="rect">
            <a:avLst/>
          </a:prstGeom>
        </p:spPr>
      </p:pic>
      <p:sp>
        <p:nvSpPr>
          <p:cNvPr id="7" name="Oval 23">
            <a:extLst>
              <a:ext uri="{FF2B5EF4-FFF2-40B4-BE49-F238E27FC236}">
                <a16:creationId xmlns:a16="http://schemas.microsoft.com/office/drawing/2014/main" id="{515541EA-88DE-15BA-E07D-900FBDABD458}"/>
              </a:ext>
            </a:extLst>
          </p:cNvPr>
          <p:cNvSpPr/>
          <p:nvPr/>
        </p:nvSpPr>
        <p:spPr>
          <a:xfrm>
            <a:off x="7668344" y="2265861"/>
            <a:ext cx="634444" cy="611778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5">
            <a:extLst>
              <a:ext uri="{FF2B5EF4-FFF2-40B4-BE49-F238E27FC236}">
                <a16:creationId xmlns:a16="http://schemas.microsoft.com/office/drawing/2014/main" id="{6D579129-161F-7AC4-E217-957E63DC96F8}"/>
              </a:ext>
            </a:extLst>
          </p:cNvPr>
          <p:cNvCxnSpPr>
            <a:cxnSpLocks/>
            <a:stCxn id="7" idx="4"/>
          </p:cNvCxnSpPr>
          <p:nvPr/>
        </p:nvCxnSpPr>
        <p:spPr>
          <a:xfrm flipH="1">
            <a:off x="7757930" y="2877639"/>
            <a:ext cx="227636" cy="4668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8830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AFBFB417-992F-1E24-E725-4EF82A6DF6F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39552" y="2571750"/>
            <a:ext cx="5991225" cy="181777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l"/>
            <a:r>
              <a:rPr lang="en-GB" sz="2800" b="1" dirty="0">
                <a:solidFill>
                  <a:srgbClr val="FFFFFF"/>
                </a:solidFill>
              </a:rPr>
              <a:t> </a:t>
            </a:r>
            <a:r>
              <a:rPr lang="en-GB" sz="3100" b="1" dirty="0">
                <a:solidFill>
                  <a:srgbClr val="FFFFFF"/>
                </a:solidFill>
              </a:rPr>
              <a:t>I board the train </a:t>
            </a:r>
            <a:br>
              <a:rPr dirty="0"/>
            </a:br>
            <a:br>
              <a:rPr dirty="0"/>
            </a:br>
            <a:br>
              <a:rPr dirty="0"/>
            </a:br>
            <a:endParaRPr lang="en-GB" sz="28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913" y="2096327"/>
            <a:ext cx="1555543" cy="155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24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2925" y="197153"/>
            <a:ext cx="8147248" cy="709587"/>
          </a:xfrm>
        </p:spPr>
        <p:txBody>
          <a:bodyPr/>
          <a:lstStyle/>
          <a:p>
            <a:r>
              <a:rPr lang="en-GB" sz="2400" b="1" dirty="0">
                <a:solidFill>
                  <a:schemeClr val="accent5"/>
                </a:solidFill>
              </a:rPr>
              <a:t>I board the train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644009" y="3962499"/>
            <a:ext cx="2603612" cy="51915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second class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8349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6140532" y="1880885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 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78207" y="3920682"/>
            <a:ext cx="2352122" cy="459683"/>
          </a:xfrm>
          <a:prstGeom prst="rect">
            <a:avLst/>
          </a:prstGeom>
          <a:ln>
            <a:noFill/>
          </a:ln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first class </a:t>
            </a:r>
          </a:p>
        </p:txBody>
      </p:sp>
      <p:pic>
        <p:nvPicPr>
          <p:cNvPr id="2" name="Picture 1" descr="DSC_4170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7" y="1742791"/>
            <a:ext cx="3261539" cy="2160240"/>
          </a:xfrm>
          <a:prstGeom prst="rect">
            <a:avLst/>
          </a:prstGeom>
          <a:ln>
            <a:solidFill>
              <a:srgbClr val="E2AC00"/>
            </a:solidFill>
          </a:ln>
        </p:spPr>
      </p:pic>
      <p:pic>
        <p:nvPicPr>
          <p:cNvPr id="5" name="Picture 4" descr="DSC_4273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249898"/>
            <a:ext cx="2088232" cy="1383115"/>
          </a:xfrm>
          <a:prstGeom prst="rect">
            <a:avLst/>
          </a:prstGeom>
        </p:spPr>
      </p:pic>
      <p:pic>
        <p:nvPicPr>
          <p:cNvPr id="8" name="Picture 7" descr="P1030284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05" y="1802259"/>
            <a:ext cx="2880320" cy="2160240"/>
          </a:xfrm>
          <a:prstGeom prst="rect">
            <a:avLst/>
          </a:prstGeom>
        </p:spPr>
      </p:pic>
      <p:pic>
        <p:nvPicPr>
          <p:cNvPr id="6" name="Picture 5" descr="DSC_4124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227324"/>
            <a:ext cx="1896355" cy="135141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751718" y="2687554"/>
            <a:ext cx="792088" cy="432048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6300192" y="2200541"/>
            <a:ext cx="792088" cy="432048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7095303" y="3609077"/>
            <a:ext cx="792088" cy="43204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17" name="Oval 16"/>
          <p:cNvSpPr/>
          <p:nvPr/>
        </p:nvSpPr>
        <p:spPr>
          <a:xfrm>
            <a:off x="2483768" y="3609077"/>
            <a:ext cx="792088" cy="432048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59954" y="699094"/>
            <a:ext cx="8271714" cy="838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198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 look at the coach numbers written on the train.</a:t>
            </a:r>
          </a:p>
          <a:p>
            <a:pPr marL="285750" indent="-285750">
              <a:lnSpc>
                <a:spcPts val="198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 board in 2nd class if you have a 2nd class ticket.</a:t>
            </a:r>
          </a:p>
          <a:p>
            <a:pPr marL="285750" indent="-285750">
              <a:lnSpc>
                <a:spcPts val="198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 board in 1st class if you have a 1st class ticket.</a:t>
            </a:r>
          </a:p>
        </p:txBody>
      </p:sp>
      <p:sp>
        <p:nvSpPr>
          <p:cNvPr id="4" name="Oval 3"/>
          <p:cNvSpPr/>
          <p:nvPr/>
        </p:nvSpPr>
        <p:spPr>
          <a:xfrm>
            <a:off x="8172400" y="339502"/>
            <a:ext cx="648000" cy="648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977" y="392656"/>
            <a:ext cx="594846" cy="59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891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CF80F284-E9AF-E0DF-36CC-94880B4F80E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62013" y="2427288"/>
            <a:ext cx="8281987" cy="1728787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GB" sz="2800" b="1" dirty="0">
                <a:solidFill>
                  <a:schemeClr val="bg1"/>
                </a:solidFill>
              </a:rPr>
              <a:t>I sit in the train </a:t>
            </a:r>
            <a:br>
              <a:rPr sz="2800" dirty="0"/>
            </a:br>
            <a:r>
              <a:rPr lang="en-GB" sz="2800" b="1" dirty="0">
                <a:solidFill>
                  <a:schemeClr val="bg1"/>
                </a:solidFill>
              </a:rPr>
              <a:t>and pay attention to the stops</a:t>
            </a:r>
            <a:br>
              <a:rPr sz="2800" dirty="0"/>
            </a:br>
            <a:br>
              <a:rPr sz="2800" dirty="0"/>
            </a:br>
            <a:br>
              <a:rPr sz="2800" dirty="0"/>
            </a:b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Visu 6 blan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7236296" y="2140852"/>
            <a:ext cx="797828" cy="13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947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"/>
          <p:cNvSpPr>
            <a:spLocks noGrp="1"/>
          </p:cNvSpPr>
          <p:nvPr>
            <p:ph type="title"/>
          </p:nvPr>
        </p:nvSpPr>
        <p:spPr>
          <a:xfrm>
            <a:off x="187914" y="180068"/>
            <a:ext cx="8973576" cy="709587"/>
          </a:xfrm>
        </p:spPr>
        <p:txBody>
          <a:bodyPr/>
          <a:lstStyle/>
          <a:p>
            <a:r>
              <a:rPr lang="en-GB" sz="2400" dirty="0">
                <a:solidFill>
                  <a:srgbClr val="004899"/>
                </a:solidFill>
              </a:rPr>
              <a:t>I p</a:t>
            </a:r>
            <a:r>
              <a:rPr lang="en-GB" sz="2400" b="1" dirty="0">
                <a:solidFill>
                  <a:srgbClr val="004899"/>
                </a:solidFill>
              </a:rPr>
              <a:t>ay attention to the stops and </a:t>
            </a:r>
            <a:br>
              <a:rPr dirty="0"/>
            </a:br>
            <a:r>
              <a:rPr lang="en-GB" sz="2400" b="1" dirty="0">
                <a:solidFill>
                  <a:schemeClr val="accent5"/>
                </a:solidFill>
              </a:rPr>
              <a:t>listen to the announcements in the train. </a:t>
            </a:r>
            <a:br>
              <a:rPr dirty="0"/>
            </a:br>
            <a:endParaRPr lang="en-GB" sz="2000" dirty="0">
              <a:solidFill>
                <a:srgbClr val="00B0F0"/>
              </a:solidFill>
            </a:endParaRPr>
          </a:p>
        </p:txBody>
      </p:sp>
      <p:pic>
        <p:nvPicPr>
          <p:cNvPr id="4098" name="Picture 2" descr="C:\Users\AVL7401\Pictures\Shooting 05.04.2018 Kit pédagogique\DSC_4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88467"/>
            <a:ext cx="2650337" cy="175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SC_49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800" y="1388467"/>
            <a:ext cx="2540447" cy="175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7544" y="3490161"/>
            <a:ext cx="2451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 watch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the display screen.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59833" y="3502734"/>
            <a:ext cx="29523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 track my journey</a:t>
            </a:r>
            <a:r>
              <a:rPr lang="en-GB" dirty="0"/>
              <a:t>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on my mobile phone app</a:t>
            </a:r>
            <a:r>
              <a:rPr lang="en-GB" dirty="0"/>
              <a:t>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or on my guide.</a:t>
            </a:r>
            <a:endParaRPr lang="en-GB" sz="1400" strike="sngStrik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012159" y="3527113"/>
            <a:ext cx="29599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 look at the stops</a:t>
            </a:r>
            <a:r>
              <a:rPr lang="en-GB" dirty="0"/>
              <a:t> 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in my guide. 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All this is explained</a:t>
            </a:r>
            <a:r>
              <a:rPr lang="en-GB" dirty="0"/>
              <a:t> 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on the next page.</a:t>
            </a:r>
          </a:p>
        </p:txBody>
      </p:sp>
      <p:sp>
        <p:nvSpPr>
          <p:cNvPr id="9" name="Oval 8"/>
          <p:cNvSpPr/>
          <p:nvPr/>
        </p:nvSpPr>
        <p:spPr>
          <a:xfrm>
            <a:off x="8352873" y="195486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Visu 6 blanc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8510496" y="274382"/>
            <a:ext cx="288000" cy="47198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6DD33DA0-AE2C-60D4-7943-9FAD83343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9" r="14879" b="6199"/>
          <a:stretch/>
        </p:blipFill>
        <p:spPr bwMode="auto">
          <a:xfrm>
            <a:off x="526473" y="1385732"/>
            <a:ext cx="2351872" cy="176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7623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1253" y="150192"/>
            <a:ext cx="8712968" cy="709587"/>
          </a:xfrm>
        </p:spPr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How can I follow the stops on my journey</a:t>
            </a:r>
            <a:r>
              <a:rPr lang="en-GB" dirty="0"/>
              <a:t> </a:t>
            </a:r>
            <a:br>
              <a:rPr dirty="0"/>
            </a:br>
            <a:r>
              <a:rPr lang="en-GB" sz="2400" dirty="0">
                <a:solidFill>
                  <a:schemeClr val="accent5"/>
                </a:solidFill>
              </a:rPr>
              <a:t>if I have difficulty reading?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55423" y="2062735"/>
            <a:ext cx="549490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b="1" dirty="0">
              <a:solidFill>
                <a:schemeClr val="accent1"/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  <a:tabLst>
                <a:tab pos="168275" algn="l"/>
              </a:tabLst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On the following page, I can add the same number of </a:t>
            </a:r>
          </a:p>
          <a:p>
            <a:pPr>
              <a:tabLst>
                <a:tab pos="168275" algn="l"/>
              </a:tabLst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	circles as the number of stops.</a:t>
            </a:r>
            <a:r>
              <a:rPr lang="en-GB" sz="1400" dirty="0"/>
              <a:t> </a:t>
            </a: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tabLst>
                <a:tab pos="168275" algn="l"/>
              </a:tabLst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	Each circle is one stop.  </a:t>
            </a:r>
          </a:p>
          <a:p>
            <a:pPr>
              <a:tabLst>
                <a:tab pos="168275" algn="l"/>
              </a:tabLst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	I can use these circles to see how many stops I have travelled.</a:t>
            </a:r>
          </a:p>
          <a:p>
            <a:pPr marL="179388" indent="-179388">
              <a:buFont typeface="Arial" panose="020B0604020202020204" pitchFamily="34" charset="0"/>
              <a:buChar char="•"/>
              <a:tabLst>
                <a:tab pos="168275" algn="l"/>
              </a:tabLst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  <a:tabLst>
                <a:tab pos="168275" algn="l"/>
              </a:tabLst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If I can read a little, </a:t>
            </a:r>
          </a:p>
          <a:p>
            <a:pPr>
              <a:tabLst>
                <a:tab pos="168275" algn="l"/>
              </a:tabLst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	I can also write down the names of the stops.</a:t>
            </a:r>
          </a:p>
          <a:p>
            <a:pPr marL="179388" indent="-179388">
              <a:buFont typeface="Arial" panose="020B0604020202020204" pitchFamily="34" charset="0"/>
              <a:buChar char="•"/>
              <a:tabLst>
                <a:tab pos="168275" algn="l"/>
              </a:tabLst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marL="179388" indent="-179388">
              <a:buFont typeface="Arial" panose="020B0604020202020204" pitchFamily="34" charset="0"/>
              <a:buChar char="•"/>
              <a:tabLst>
                <a:tab pos="168275" algn="l"/>
              </a:tabLst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If I need to change trains in a connecting station, </a:t>
            </a:r>
          </a:p>
          <a:p>
            <a:pPr>
              <a:tabLst>
                <a:tab pos="168275" algn="l"/>
              </a:tabLst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	I can do the same thing for the next part of my journey.</a:t>
            </a:r>
          </a:p>
        </p:txBody>
      </p:sp>
      <p:pic>
        <p:nvPicPr>
          <p:cNvPr id="4" name="Picture 2" descr="C:\Users\AVL7401\Pictures\Shooting 05.04.2018 Kit pédagogique\DSC_49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02" y="2401379"/>
            <a:ext cx="3193927" cy="211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8228621" y="379290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Visu 6 blan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8374497" y="427930"/>
            <a:ext cx="288000" cy="4719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4319" y="1227728"/>
            <a:ext cx="61206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When learning to travel, </a:t>
            </a:r>
            <a:endParaRPr lang="en-GB" sz="16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there is an easy way </a:t>
            </a:r>
          </a:p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to follow the stops and</a:t>
            </a:r>
          </a:p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know where I need to get off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21197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sosceles Triangle 19"/>
          <p:cNvSpPr/>
          <p:nvPr/>
        </p:nvSpPr>
        <p:spPr>
          <a:xfrm rot="5400000">
            <a:off x="6092884" y="1603670"/>
            <a:ext cx="237226" cy="276576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6056667" y="1623345"/>
            <a:ext cx="0" cy="51166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8963" y="267494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rgbClr val="004899"/>
                </a:solidFill>
              </a:rPr>
              <a:t>Stops for my OUTBOUND journey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7D13F5A-5DB8-48FC-82FF-A2CDFB19196A}"/>
              </a:ext>
            </a:extLst>
          </p:cNvPr>
          <p:cNvCxnSpPr>
            <a:cxnSpLocks/>
          </p:cNvCxnSpPr>
          <p:nvPr/>
        </p:nvCxnSpPr>
        <p:spPr>
          <a:xfrm>
            <a:off x="1966646" y="2192204"/>
            <a:ext cx="4018106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rganigramme : Connecteur 9">
            <a:extLst>
              <a:ext uri="{FF2B5EF4-FFF2-40B4-BE49-F238E27FC236}">
                <a16:creationId xmlns:a16="http://schemas.microsoft.com/office/drawing/2014/main" id="{7965FF39-C175-435D-B6C7-447FED529079}"/>
              </a:ext>
            </a:extLst>
          </p:cNvPr>
          <p:cNvSpPr/>
          <p:nvPr/>
        </p:nvSpPr>
        <p:spPr>
          <a:xfrm>
            <a:off x="2339752" y="2132028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Organigramme : Connecteur 10">
            <a:extLst>
              <a:ext uri="{FF2B5EF4-FFF2-40B4-BE49-F238E27FC236}">
                <a16:creationId xmlns:a16="http://schemas.microsoft.com/office/drawing/2014/main" id="{AAD5985D-5B31-487B-8F2C-B9D0624276CD}"/>
              </a:ext>
            </a:extLst>
          </p:cNvPr>
          <p:cNvSpPr/>
          <p:nvPr/>
        </p:nvSpPr>
        <p:spPr>
          <a:xfrm>
            <a:off x="3080429" y="2135010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Organigramme : Connecteur 12">
            <a:extLst>
              <a:ext uri="{FF2B5EF4-FFF2-40B4-BE49-F238E27FC236}">
                <a16:creationId xmlns:a16="http://schemas.microsoft.com/office/drawing/2014/main" id="{553F7255-8A57-4C4B-B78A-C5EF4BEA650D}"/>
              </a:ext>
            </a:extLst>
          </p:cNvPr>
          <p:cNvSpPr/>
          <p:nvPr/>
        </p:nvSpPr>
        <p:spPr>
          <a:xfrm>
            <a:off x="4519264" y="2124993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D097D9AD-ECEE-4625-9F13-1E9981926BB6}"/>
              </a:ext>
            </a:extLst>
          </p:cNvPr>
          <p:cNvSpPr/>
          <p:nvPr/>
        </p:nvSpPr>
        <p:spPr>
          <a:xfrm>
            <a:off x="5984752" y="2132028"/>
            <a:ext cx="143830" cy="134422"/>
          </a:xfrm>
          <a:prstGeom prst="flowChartConnector">
            <a:avLst/>
          </a:prstGeom>
          <a:solidFill>
            <a:srgbClr val="C0000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6" name="Organigramme : Connecteur 15">
            <a:extLst>
              <a:ext uri="{FF2B5EF4-FFF2-40B4-BE49-F238E27FC236}">
                <a16:creationId xmlns:a16="http://schemas.microsoft.com/office/drawing/2014/main" id="{39E1B6BF-540F-411C-8DF3-50789D79BFFC}"/>
              </a:ext>
            </a:extLst>
          </p:cNvPr>
          <p:cNvSpPr/>
          <p:nvPr/>
        </p:nvSpPr>
        <p:spPr>
          <a:xfrm>
            <a:off x="3833307" y="2132028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Organigramme : Connecteur 16">
            <a:extLst>
              <a:ext uri="{FF2B5EF4-FFF2-40B4-BE49-F238E27FC236}">
                <a16:creationId xmlns:a16="http://schemas.microsoft.com/office/drawing/2014/main" id="{3193E5C8-0436-4174-9B22-8E879BE14F7E}"/>
              </a:ext>
            </a:extLst>
          </p:cNvPr>
          <p:cNvSpPr/>
          <p:nvPr/>
        </p:nvSpPr>
        <p:spPr>
          <a:xfrm>
            <a:off x="5223145" y="2124993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>
            <a:off x="5876534" y="193185"/>
            <a:ext cx="1571691" cy="58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ight Arrow 37"/>
          <p:cNvSpPr/>
          <p:nvPr/>
        </p:nvSpPr>
        <p:spPr>
          <a:xfrm>
            <a:off x="7390383" y="339022"/>
            <a:ext cx="748505" cy="365423"/>
          </a:xfrm>
          <a:prstGeom prst="rightArrow">
            <a:avLst/>
          </a:prstGeom>
          <a:solidFill>
            <a:srgbClr val="005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113266" y="2370125"/>
            <a:ext cx="3399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departure station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42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6406270" y="2205323"/>
            <a:ext cx="19682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destination station:</a:t>
            </a:r>
          </a:p>
          <a:p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1405686" y="4011910"/>
            <a:ext cx="5837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The number of grey circles is the same as the number of stops. </a:t>
            </a:r>
          </a:p>
          <a:p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8228621" y="379290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Visu 6 blan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8374497" y="427930"/>
            <a:ext cx="288000" cy="47198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334816" y="1623345"/>
            <a:ext cx="3384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1         2         3        4          5</a:t>
            </a:r>
          </a:p>
        </p:txBody>
      </p:sp>
      <p:sp>
        <p:nvSpPr>
          <p:cNvPr id="22" name="Organigramme : Connecteur 21">
            <a:extLst>
              <a:ext uri="{FF2B5EF4-FFF2-40B4-BE49-F238E27FC236}">
                <a16:creationId xmlns:a16="http://schemas.microsoft.com/office/drawing/2014/main" id="{7965FF39-C175-435D-B6C7-447FED529079}"/>
              </a:ext>
            </a:extLst>
          </p:cNvPr>
          <p:cNvSpPr/>
          <p:nvPr/>
        </p:nvSpPr>
        <p:spPr>
          <a:xfrm>
            <a:off x="1812926" y="2132028"/>
            <a:ext cx="143830" cy="134422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91600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F3ED36CE-9089-062F-6F61-19400C99778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9553" y="2355727"/>
            <a:ext cx="7704855" cy="12241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b="1" dirty="0">
                <a:solidFill>
                  <a:schemeClr val="bg1"/>
                </a:solidFill>
              </a:rPr>
              <a:t>I prepare my journey </a:t>
            </a:r>
          </a:p>
          <a:p>
            <a:pPr algn="l"/>
            <a:r>
              <a:rPr lang="en-GB" sz="2800" b="1" dirty="0">
                <a:solidFill>
                  <a:schemeClr val="bg1"/>
                </a:solidFill>
              </a:rPr>
              <a:t>with my support person</a:t>
            </a:r>
            <a:endParaRPr lang="en-GB" sz="2200" b="1" dirty="0"/>
          </a:p>
        </p:txBody>
      </p:sp>
      <p:pic>
        <p:nvPicPr>
          <p:cNvPr id="5" name="Picture 4" descr="Visu 1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355727"/>
            <a:ext cx="831313" cy="91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175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7249" y="285415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rgbClr val="004899"/>
                </a:solidFill>
              </a:rPr>
              <a:t>Stops for my RETURN journey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 flipH="1">
            <a:off x="5295060" y="118495"/>
            <a:ext cx="1650005" cy="61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Curved Left Arrow 31"/>
          <p:cNvSpPr/>
          <p:nvPr/>
        </p:nvSpPr>
        <p:spPr>
          <a:xfrm>
            <a:off x="7213827" y="176033"/>
            <a:ext cx="541422" cy="503792"/>
          </a:xfrm>
          <a:prstGeom prst="curvedLeftArrow">
            <a:avLst/>
          </a:prstGeom>
          <a:solidFill>
            <a:srgbClr val="0052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131823" y="2259415"/>
            <a:ext cx="2347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departure station: </a:t>
            </a:r>
          </a:p>
          <a:p>
            <a:r>
              <a:rPr lang="en-GB"/>
              <a:t> </a:t>
            </a:r>
          </a:p>
        </p:txBody>
      </p:sp>
      <p:sp>
        <p:nvSpPr>
          <p:cNvPr id="26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6009297" y="2294793"/>
            <a:ext cx="2063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destination station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8228621" y="379290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Visu 6 blan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8374497" y="427930"/>
            <a:ext cx="288000" cy="471988"/>
          </a:xfrm>
          <a:prstGeom prst="rect">
            <a:avLst/>
          </a:prstGeom>
        </p:spPr>
      </p:pic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47D13F5A-5DB8-48FC-82FF-A2CDFB19196A}"/>
              </a:ext>
            </a:extLst>
          </p:cNvPr>
          <p:cNvCxnSpPr>
            <a:cxnSpLocks/>
          </p:cNvCxnSpPr>
          <p:nvPr/>
        </p:nvCxnSpPr>
        <p:spPr>
          <a:xfrm>
            <a:off x="1966646" y="2192204"/>
            <a:ext cx="3973506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rganigramme : Connecteur 41">
            <a:extLst>
              <a:ext uri="{FF2B5EF4-FFF2-40B4-BE49-F238E27FC236}">
                <a16:creationId xmlns:a16="http://schemas.microsoft.com/office/drawing/2014/main" id="{7965FF39-C175-435D-B6C7-447FED529079}"/>
              </a:ext>
            </a:extLst>
          </p:cNvPr>
          <p:cNvSpPr/>
          <p:nvPr/>
        </p:nvSpPr>
        <p:spPr>
          <a:xfrm>
            <a:off x="2339752" y="2132028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3" name="Organigramme : Connecteur 42">
            <a:extLst>
              <a:ext uri="{FF2B5EF4-FFF2-40B4-BE49-F238E27FC236}">
                <a16:creationId xmlns:a16="http://schemas.microsoft.com/office/drawing/2014/main" id="{AAD5985D-5B31-487B-8F2C-B9D0624276CD}"/>
              </a:ext>
            </a:extLst>
          </p:cNvPr>
          <p:cNvSpPr/>
          <p:nvPr/>
        </p:nvSpPr>
        <p:spPr>
          <a:xfrm>
            <a:off x="3080429" y="2135010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5" name="Organigramme : Connecteur 44">
            <a:extLst>
              <a:ext uri="{FF2B5EF4-FFF2-40B4-BE49-F238E27FC236}">
                <a16:creationId xmlns:a16="http://schemas.microsoft.com/office/drawing/2014/main" id="{553F7255-8A57-4C4B-B78A-C5EF4BEA650D}"/>
              </a:ext>
            </a:extLst>
          </p:cNvPr>
          <p:cNvSpPr/>
          <p:nvPr/>
        </p:nvSpPr>
        <p:spPr>
          <a:xfrm>
            <a:off x="4519264" y="2124993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8" name="Organigramme : Connecteur 47">
            <a:extLst>
              <a:ext uri="{FF2B5EF4-FFF2-40B4-BE49-F238E27FC236}">
                <a16:creationId xmlns:a16="http://schemas.microsoft.com/office/drawing/2014/main" id="{39E1B6BF-540F-411C-8DF3-50789D79BFFC}"/>
              </a:ext>
            </a:extLst>
          </p:cNvPr>
          <p:cNvSpPr/>
          <p:nvPr/>
        </p:nvSpPr>
        <p:spPr>
          <a:xfrm>
            <a:off x="3833307" y="2132028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9" name="Organigramme : Connecteur 48">
            <a:extLst>
              <a:ext uri="{FF2B5EF4-FFF2-40B4-BE49-F238E27FC236}">
                <a16:creationId xmlns:a16="http://schemas.microsoft.com/office/drawing/2014/main" id="{3193E5C8-0436-4174-9B22-8E879BE14F7E}"/>
              </a:ext>
            </a:extLst>
          </p:cNvPr>
          <p:cNvSpPr/>
          <p:nvPr/>
        </p:nvSpPr>
        <p:spPr>
          <a:xfrm>
            <a:off x="5223145" y="2124993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0" name="ZoneTexte 49"/>
          <p:cNvSpPr txBox="1"/>
          <p:nvPr/>
        </p:nvSpPr>
        <p:spPr>
          <a:xfrm>
            <a:off x="2239190" y="1567039"/>
            <a:ext cx="4560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1         2         3        4          5</a:t>
            </a:r>
          </a:p>
        </p:txBody>
      </p:sp>
      <p:sp>
        <p:nvSpPr>
          <p:cNvPr id="51" name="Organigramme : Connecteur 50">
            <a:extLst>
              <a:ext uri="{FF2B5EF4-FFF2-40B4-BE49-F238E27FC236}">
                <a16:creationId xmlns:a16="http://schemas.microsoft.com/office/drawing/2014/main" id="{7965FF39-C175-435D-B6C7-447FED529079}"/>
              </a:ext>
            </a:extLst>
          </p:cNvPr>
          <p:cNvSpPr/>
          <p:nvPr/>
        </p:nvSpPr>
        <p:spPr>
          <a:xfrm>
            <a:off x="1812926" y="2132028"/>
            <a:ext cx="143830" cy="134422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Isosceles Triangle 21"/>
          <p:cNvSpPr/>
          <p:nvPr/>
        </p:nvSpPr>
        <p:spPr>
          <a:xfrm rot="5400000">
            <a:off x="5969768" y="1660864"/>
            <a:ext cx="237226" cy="276576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/>
          <p:cNvCxnSpPr/>
          <p:nvPr/>
        </p:nvCxnSpPr>
        <p:spPr>
          <a:xfrm>
            <a:off x="5950093" y="1680539"/>
            <a:ext cx="0" cy="51166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rganigramme : Connecteur 14">
            <a:extLst>
              <a:ext uri="{FF2B5EF4-FFF2-40B4-BE49-F238E27FC236}">
                <a16:creationId xmlns:a16="http://schemas.microsoft.com/office/drawing/2014/main" id="{D097D9AD-ECEE-4625-9F13-1E9981926BB6}"/>
              </a:ext>
            </a:extLst>
          </p:cNvPr>
          <p:cNvSpPr/>
          <p:nvPr/>
        </p:nvSpPr>
        <p:spPr>
          <a:xfrm>
            <a:off x="5878178" y="2132028"/>
            <a:ext cx="143830" cy="134422"/>
          </a:xfrm>
          <a:prstGeom prst="flowChartConnector">
            <a:avLst/>
          </a:prstGeom>
          <a:solidFill>
            <a:srgbClr val="C0000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1405686" y="4011910"/>
            <a:ext cx="5837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The number of grey circles is the same as the number of stops. </a:t>
            </a:r>
          </a:p>
          <a:p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82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6317" y="195486"/>
            <a:ext cx="4301667" cy="709587"/>
          </a:xfrm>
        </p:spPr>
        <p:txBody>
          <a:bodyPr/>
          <a:lstStyle/>
          <a:p>
            <a:r>
              <a:rPr lang="en-GB" sz="2400" dirty="0">
                <a:solidFill>
                  <a:srgbClr val="004899"/>
                </a:solidFill>
              </a:rPr>
              <a:t>My journey’s stops</a:t>
            </a:r>
            <a:br>
              <a:rPr dirty="0"/>
            </a:br>
            <a:r>
              <a:rPr lang="en-GB" sz="2400" dirty="0">
                <a:solidFill>
                  <a:srgbClr val="004899"/>
                </a:solidFill>
              </a:rPr>
              <a:t>if I have to change trains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>
            <a:off x="4324833" y="161134"/>
            <a:ext cx="1343118" cy="50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1325398" y="2771831"/>
            <a:ext cx="2600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connecting station at which you change:</a:t>
            </a:r>
          </a:p>
          <a:p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2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7072594" y="3548832"/>
            <a:ext cx="2292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destination station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</p:txBody>
      </p:sp>
      <p:cxnSp>
        <p:nvCxnSpPr>
          <p:cNvPr id="3" name="Elbow Connector 2"/>
          <p:cNvCxnSpPr/>
          <p:nvPr/>
        </p:nvCxnSpPr>
        <p:spPr>
          <a:xfrm>
            <a:off x="5735972" y="413017"/>
            <a:ext cx="884785" cy="560781"/>
          </a:xfrm>
          <a:prstGeom prst="bentConnector3">
            <a:avLst/>
          </a:prstGeom>
          <a:ln w="76200"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8346145" y="176047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Visu 6 blanc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6" r="69465"/>
          <a:stretch/>
        </p:blipFill>
        <p:spPr>
          <a:xfrm>
            <a:off x="8511769" y="248470"/>
            <a:ext cx="288000" cy="471988"/>
          </a:xfrm>
          <a:prstGeom prst="rect">
            <a:avLst/>
          </a:prstGeom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47D13F5A-5DB8-48FC-82FF-A2CDFB19196A}"/>
              </a:ext>
            </a:extLst>
          </p:cNvPr>
          <p:cNvCxnSpPr>
            <a:cxnSpLocks/>
          </p:cNvCxnSpPr>
          <p:nvPr/>
        </p:nvCxnSpPr>
        <p:spPr>
          <a:xfrm>
            <a:off x="1612262" y="2571750"/>
            <a:ext cx="2696448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rganigramme : Connecteur 24">
            <a:extLst>
              <a:ext uri="{FF2B5EF4-FFF2-40B4-BE49-F238E27FC236}">
                <a16:creationId xmlns:a16="http://schemas.microsoft.com/office/drawing/2014/main" id="{7965FF39-C175-435D-B6C7-447FED529079}"/>
              </a:ext>
            </a:extLst>
          </p:cNvPr>
          <p:cNvSpPr/>
          <p:nvPr/>
        </p:nvSpPr>
        <p:spPr>
          <a:xfrm>
            <a:off x="1978215" y="2529103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Organigramme : Connecteur 25">
            <a:extLst>
              <a:ext uri="{FF2B5EF4-FFF2-40B4-BE49-F238E27FC236}">
                <a16:creationId xmlns:a16="http://schemas.microsoft.com/office/drawing/2014/main" id="{AAD5985D-5B31-487B-8F2C-B9D0624276CD}"/>
              </a:ext>
            </a:extLst>
          </p:cNvPr>
          <p:cNvSpPr/>
          <p:nvPr/>
        </p:nvSpPr>
        <p:spPr>
          <a:xfrm>
            <a:off x="2625654" y="2504539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Organigramme : Connecteur 26">
            <a:extLst>
              <a:ext uri="{FF2B5EF4-FFF2-40B4-BE49-F238E27FC236}">
                <a16:creationId xmlns:a16="http://schemas.microsoft.com/office/drawing/2014/main" id="{BE2362D6-1482-41BC-B9BA-78032A2025D2}"/>
              </a:ext>
            </a:extLst>
          </p:cNvPr>
          <p:cNvSpPr/>
          <p:nvPr/>
        </p:nvSpPr>
        <p:spPr>
          <a:xfrm>
            <a:off x="4821355" y="3344402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Organigramme : Connecteur 27">
            <a:extLst>
              <a:ext uri="{FF2B5EF4-FFF2-40B4-BE49-F238E27FC236}">
                <a16:creationId xmlns:a16="http://schemas.microsoft.com/office/drawing/2014/main" id="{553F7255-8A57-4C4B-B78A-C5EF4BEA650D}"/>
              </a:ext>
            </a:extLst>
          </p:cNvPr>
          <p:cNvSpPr/>
          <p:nvPr/>
        </p:nvSpPr>
        <p:spPr>
          <a:xfrm>
            <a:off x="4164880" y="2522835"/>
            <a:ext cx="143830" cy="134422"/>
          </a:xfrm>
          <a:prstGeom prst="flowChartConnector">
            <a:avLst/>
          </a:prstGeom>
          <a:solidFill>
            <a:srgbClr val="C0000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9" name="Organigramme : Connecteur 28">
            <a:extLst>
              <a:ext uri="{FF2B5EF4-FFF2-40B4-BE49-F238E27FC236}">
                <a16:creationId xmlns:a16="http://schemas.microsoft.com/office/drawing/2014/main" id="{106289AE-E8D3-42BE-BCA2-FFD023159751}"/>
              </a:ext>
            </a:extLst>
          </p:cNvPr>
          <p:cNvSpPr/>
          <p:nvPr/>
        </p:nvSpPr>
        <p:spPr>
          <a:xfrm>
            <a:off x="5535786" y="3344402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Organigramme : Connecteur 29">
            <a:extLst>
              <a:ext uri="{FF2B5EF4-FFF2-40B4-BE49-F238E27FC236}">
                <a16:creationId xmlns:a16="http://schemas.microsoft.com/office/drawing/2014/main" id="{D097D9AD-ECEE-4625-9F13-1E9981926BB6}"/>
              </a:ext>
            </a:extLst>
          </p:cNvPr>
          <p:cNvSpPr/>
          <p:nvPr/>
        </p:nvSpPr>
        <p:spPr>
          <a:xfrm>
            <a:off x="6315630" y="3341832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2" name="Organigramme : Connecteur 31">
            <a:extLst>
              <a:ext uri="{FF2B5EF4-FFF2-40B4-BE49-F238E27FC236}">
                <a16:creationId xmlns:a16="http://schemas.microsoft.com/office/drawing/2014/main" id="{39E1B6BF-540F-411C-8DF3-50789D79BFFC}"/>
              </a:ext>
            </a:extLst>
          </p:cNvPr>
          <p:cNvSpPr/>
          <p:nvPr/>
        </p:nvSpPr>
        <p:spPr>
          <a:xfrm>
            <a:off x="3373695" y="2504539"/>
            <a:ext cx="143830" cy="134422"/>
          </a:xfrm>
          <a:prstGeom prst="flowChartConnector">
            <a:avLst/>
          </a:prstGeo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3" name="Organigramme : Connecteur 32">
            <a:extLst>
              <a:ext uri="{FF2B5EF4-FFF2-40B4-BE49-F238E27FC236}">
                <a16:creationId xmlns:a16="http://schemas.microsoft.com/office/drawing/2014/main" id="{3193E5C8-0436-4174-9B22-8E879BE14F7E}"/>
              </a:ext>
            </a:extLst>
          </p:cNvPr>
          <p:cNvSpPr/>
          <p:nvPr/>
        </p:nvSpPr>
        <p:spPr>
          <a:xfrm>
            <a:off x="4164880" y="3341832"/>
            <a:ext cx="143830" cy="134422"/>
          </a:xfrm>
          <a:prstGeom prst="flowChartConnector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6" name="ZoneTexte 35"/>
          <p:cNvSpPr txBox="1"/>
          <p:nvPr/>
        </p:nvSpPr>
        <p:spPr>
          <a:xfrm>
            <a:off x="1859258" y="1895084"/>
            <a:ext cx="175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1         2         3   </a:t>
            </a:r>
          </a:p>
        </p:txBody>
      </p:sp>
      <p:sp>
        <p:nvSpPr>
          <p:cNvPr id="38" name="Organigramme : Connecteur 37">
            <a:extLst>
              <a:ext uri="{FF2B5EF4-FFF2-40B4-BE49-F238E27FC236}">
                <a16:creationId xmlns:a16="http://schemas.microsoft.com/office/drawing/2014/main" id="{7965FF39-C175-435D-B6C7-447FED529079}"/>
              </a:ext>
            </a:extLst>
          </p:cNvPr>
          <p:cNvSpPr/>
          <p:nvPr/>
        </p:nvSpPr>
        <p:spPr>
          <a:xfrm>
            <a:off x="1456958" y="2504539"/>
            <a:ext cx="143830" cy="134422"/>
          </a:xfrm>
          <a:prstGeom prst="flowChartConnec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0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86585" y="1949739"/>
            <a:ext cx="2502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departure station: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47D13F5A-5DB8-48FC-82FF-A2CDFB19196A}"/>
              </a:ext>
            </a:extLst>
          </p:cNvPr>
          <p:cNvCxnSpPr>
            <a:cxnSpLocks/>
          </p:cNvCxnSpPr>
          <p:nvPr/>
        </p:nvCxnSpPr>
        <p:spPr>
          <a:xfrm flipV="1">
            <a:off x="4231072" y="2643124"/>
            <a:ext cx="5723" cy="68757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47D13F5A-5DB8-48FC-82FF-A2CDFB19196A}"/>
              </a:ext>
            </a:extLst>
          </p:cNvPr>
          <p:cNvCxnSpPr>
            <a:cxnSpLocks/>
          </p:cNvCxnSpPr>
          <p:nvPr/>
        </p:nvCxnSpPr>
        <p:spPr>
          <a:xfrm flipV="1">
            <a:off x="4296164" y="3409043"/>
            <a:ext cx="2879616" cy="263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4785431" y="3568198"/>
            <a:ext cx="2785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/>
                </a:solidFill>
              </a:rPr>
              <a:t>1         2         3            </a:t>
            </a:r>
          </a:p>
        </p:txBody>
      </p:sp>
      <p:pic>
        <p:nvPicPr>
          <p:cNvPr id="41" name="Picture 40" descr="Visu 4 blan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696" y="2911589"/>
            <a:ext cx="244626" cy="422896"/>
          </a:xfrm>
          <a:prstGeom prst="rect">
            <a:avLst/>
          </a:prstGeom>
        </p:spPr>
      </p:pic>
      <p:sp>
        <p:nvSpPr>
          <p:cNvPr id="46" name="Isosceles Triangle 45"/>
          <p:cNvSpPr/>
          <p:nvPr/>
        </p:nvSpPr>
        <p:spPr>
          <a:xfrm rot="5400000">
            <a:off x="7187581" y="2847529"/>
            <a:ext cx="237226" cy="276576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Straight Connector 49"/>
          <p:cNvCxnSpPr/>
          <p:nvPr/>
        </p:nvCxnSpPr>
        <p:spPr>
          <a:xfrm>
            <a:off x="7144509" y="2867204"/>
            <a:ext cx="0" cy="511665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rganigramme : Connecteur 14">
            <a:extLst>
              <a:ext uri="{FF2B5EF4-FFF2-40B4-BE49-F238E27FC236}">
                <a16:creationId xmlns:a16="http://schemas.microsoft.com/office/drawing/2014/main" id="{D097D9AD-ECEE-4625-9F13-1E9981926BB6}"/>
              </a:ext>
            </a:extLst>
          </p:cNvPr>
          <p:cNvSpPr/>
          <p:nvPr/>
        </p:nvSpPr>
        <p:spPr>
          <a:xfrm>
            <a:off x="7072594" y="3330695"/>
            <a:ext cx="143830" cy="127066"/>
          </a:xfrm>
          <a:prstGeom prst="flowChartConnector">
            <a:avLst/>
          </a:prstGeom>
          <a:solidFill>
            <a:srgbClr val="C00000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>
            <a:off x="6699695" y="802688"/>
            <a:ext cx="1343118" cy="50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Imag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77" y="3429946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ag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64" y="3876732"/>
            <a:ext cx="367180" cy="303250"/>
          </a:xfrm>
          <a:prstGeom prst="rect">
            <a:avLst/>
          </a:prstGeom>
        </p:spPr>
      </p:pic>
      <p:sp>
        <p:nvSpPr>
          <p:cNvPr id="56" name="ZoneTexte 35">
            <a:extLst>
              <a:ext uri="{FF2B5EF4-FFF2-40B4-BE49-F238E27FC236}">
                <a16:creationId xmlns:a16="http://schemas.microsoft.com/office/drawing/2014/main" id="{11495D6E-66DA-476A-BB75-E119908E3BB4}"/>
              </a:ext>
            </a:extLst>
          </p:cNvPr>
          <p:cNvSpPr txBox="1"/>
          <p:nvPr/>
        </p:nvSpPr>
        <p:spPr>
          <a:xfrm>
            <a:off x="1894785" y="3426217"/>
            <a:ext cx="214423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Time:</a:t>
            </a:r>
          </a:p>
          <a:p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Platform:</a:t>
            </a:r>
          </a:p>
          <a:p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Direction:</a:t>
            </a:r>
          </a:p>
          <a:p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585977" y="2736187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 descr="Visu 4 blan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88" y="2807624"/>
            <a:ext cx="244626" cy="422896"/>
          </a:xfrm>
          <a:prstGeom prst="rect">
            <a:avLst/>
          </a:prstGeom>
        </p:spPr>
      </p:pic>
      <p:sp>
        <p:nvSpPr>
          <p:cNvPr id="47" name="Right Arrow 46"/>
          <p:cNvSpPr/>
          <p:nvPr/>
        </p:nvSpPr>
        <p:spPr>
          <a:xfrm>
            <a:off x="1395633" y="4351625"/>
            <a:ext cx="332399" cy="184666"/>
          </a:xfrm>
          <a:prstGeom prst="rightArrow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9215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8DC69669-058C-8C99-0717-5A559A18372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33413" y="2355850"/>
            <a:ext cx="8510587" cy="12239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2800" b="1" dirty="0">
                <a:solidFill>
                  <a:srgbClr val="FFFFFF"/>
                </a:solidFill>
              </a:rPr>
              <a:t>I arrive at my destination </a:t>
            </a:r>
            <a:br>
              <a:rPr dirty="0"/>
            </a:br>
            <a:r>
              <a:rPr lang="en-GB" sz="2800" b="1" dirty="0">
                <a:solidFill>
                  <a:srgbClr val="FFFFFF"/>
                </a:solidFill>
              </a:rPr>
              <a:t>and get off the train</a:t>
            </a:r>
            <a:endParaRPr lang="en-GB" sz="2800" b="0" dirty="0"/>
          </a:p>
        </p:txBody>
      </p:sp>
      <p:pic>
        <p:nvPicPr>
          <p:cNvPr id="3074" name="Picture 2" descr="C:\My document\HI\V8\arriv+�e gar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49252"/>
            <a:ext cx="1986972" cy="113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1795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3568" y="1378077"/>
            <a:ext cx="4536504" cy="26642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 am arrived at my destination.</a:t>
            </a:r>
            <a:endParaRPr lang="en-GB" sz="2400" dirty="0">
              <a:solidFill>
                <a:srgbClr val="00529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4528" y="2025451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400" dirty="0">
                <a:solidFill>
                  <a:srgbClr val="FF0000"/>
                </a:solidFill>
              </a:rPr>
              <a:t>Add a photo of the station of arrival here</a:t>
            </a:r>
            <a:r>
              <a:rPr lang="en-GB" dirty="0">
                <a:solidFill>
                  <a:srgbClr val="FF0000"/>
                </a:solidFill>
              </a:rPr>
              <a:t> </a:t>
            </a:r>
            <a:endParaRPr lang="en-GB" sz="1400" dirty="0">
              <a:solidFill>
                <a:srgbClr val="FF0000"/>
              </a:solidFill>
            </a:endParaRPr>
          </a:p>
          <a:p>
            <a:pPr lvl="0"/>
            <a:r>
              <a:rPr lang="en-GB" sz="1400" dirty="0">
                <a:solidFill>
                  <a:srgbClr val="FF0000"/>
                </a:solidFill>
              </a:rPr>
              <a:t>by looking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sz="1400" dirty="0">
                <a:solidFill>
                  <a:srgbClr val="FF0000"/>
                </a:solidFill>
              </a:rPr>
              <a:t>in internet</a:t>
            </a:r>
          </a:p>
          <a:p>
            <a:pPr lvl="0"/>
            <a:r>
              <a:rPr lang="en-GB" sz="1400" dirty="0">
                <a:solidFill>
                  <a:srgbClr val="FF0000"/>
                </a:solidFill>
              </a:rPr>
              <a:t>or by adding a photo you’ve taken yourself. </a:t>
            </a:r>
          </a:p>
          <a:p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2160" y="1405905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Write down the name</a:t>
            </a:r>
          </a:p>
          <a:p>
            <a:r>
              <a:rPr lang="en-GB" dirty="0"/>
              <a:t> 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of your destination station.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243010" y="267494"/>
            <a:ext cx="619248" cy="594508"/>
            <a:chOff x="3507164" y="3318611"/>
            <a:chExt cx="619248" cy="594508"/>
          </a:xfrm>
        </p:grpSpPr>
        <p:sp>
          <p:nvSpPr>
            <p:cNvPr id="17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994" y="422125"/>
            <a:ext cx="496879" cy="28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5360944" y="1451890"/>
            <a:ext cx="619248" cy="594508"/>
            <a:chOff x="3507164" y="3318611"/>
            <a:chExt cx="619248" cy="594508"/>
          </a:xfrm>
        </p:grpSpPr>
        <p:sp>
          <p:nvSpPr>
            <p:cNvPr id="21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928" y="1606521"/>
            <a:ext cx="496879" cy="28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8158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Once the train has stopped,</a:t>
            </a:r>
            <a:br>
              <a:rPr dirty="0"/>
            </a:br>
            <a:r>
              <a:rPr lang="en-GB" dirty="0"/>
              <a:t>I press the button to open the doors and</a:t>
            </a:r>
            <a:br>
              <a:rPr dirty="0"/>
            </a:br>
            <a:r>
              <a:rPr lang="en-GB" dirty="0"/>
              <a:t>get off the train.</a:t>
            </a:r>
            <a:endParaRPr lang="en-GB" sz="2400" dirty="0">
              <a:solidFill>
                <a:srgbClr val="005294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243010" y="267494"/>
            <a:ext cx="619248" cy="594508"/>
            <a:chOff x="3507164" y="3318611"/>
            <a:chExt cx="619248" cy="594508"/>
          </a:xfrm>
        </p:grpSpPr>
        <p:sp>
          <p:nvSpPr>
            <p:cNvPr id="17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>
              <a:normAutofit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994" y="422125"/>
            <a:ext cx="496879" cy="285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SC_425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990" y="2013800"/>
            <a:ext cx="3272171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DSC_45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89" y="2013800"/>
            <a:ext cx="3260637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1632436" y="2165029"/>
            <a:ext cx="1296144" cy="18366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5421086" y="2292919"/>
            <a:ext cx="1296144" cy="183669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9227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515015BD-8075-A8F8-7995-ED9B9C3B99F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39552" y="2715766"/>
            <a:ext cx="7416800" cy="136842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/>
            <a:r>
              <a:rPr lang="en-GB" sz="2800" b="1" dirty="0">
                <a:solidFill>
                  <a:srgbClr val="FFFFFF"/>
                </a:solidFill>
              </a:rPr>
              <a:t> I exit the station</a:t>
            </a:r>
            <a:endParaRPr lang="en-GB" sz="2800" b="0" dirty="0"/>
          </a:p>
        </p:txBody>
      </p:sp>
      <p:pic>
        <p:nvPicPr>
          <p:cNvPr id="3" name="Picture 2" descr="C:\My document\HI\VERSION 3\Visu 8 blanc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r="5990"/>
          <a:stretch/>
        </p:blipFill>
        <p:spPr bwMode="auto">
          <a:xfrm>
            <a:off x="6802713" y="2199859"/>
            <a:ext cx="1656184" cy="9343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86292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>
                <a:solidFill>
                  <a:schemeClr val="accent5"/>
                </a:solidFill>
              </a:rPr>
              <a:t>I e</a:t>
            </a:r>
            <a:r>
              <a:rPr lang="en-GB" sz="2400" b="1" dirty="0">
                <a:solidFill>
                  <a:schemeClr val="accent5"/>
                </a:solidFill>
              </a:rPr>
              <a:t>xit the station by following the arrows.</a:t>
            </a:r>
            <a:endParaRPr lang="en-GB" sz="2400" dirty="0">
              <a:solidFill>
                <a:schemeClr val="accent5"/>
              </a:solidFill>
            </a:endParaRPr>
          </a:p>
        </p:txBody>
      </p:sp>
      <p:pic>
        <p:nvPicPr>
          <p:cNvPr id="5" name="Picture 4" descr="Picto sorti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164" y="1347614"/>
            <a:ext cx="2254489" cy="2232248"/>
          </a:xfrm>
          <a:prstGeom prst="rect">
            <a:avLst/>
          </a:prstGeom>
        </p:spPr>
      </p:pic>
      <p:pic>
        <p:nvPicPr>
          <p:cNvPr id="6" name="Picture 5" descr="Picto flèch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7614"/>
            <a:ext cx="2238414" cy="2232248"/>
          </a:xfrm>
          <a:prstGeom prst="rect">
            <a:avLst/>
          </a:prstGeom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4738257" y="3723878"/>
            <a:ext cx="2232248" cy="57606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Exit</a:t>
            </a:r>
          </a:p>
        </p:txBody>
      </p:sp>
      <p:sp>
        <p:nvSpPr>
          <p:cNvPr id="7" name="Oval 6"/>
          <p:cNvSpPr/>
          <p:nvPr/>
        </p:nvSpPr>
        <p:spPr>
          <a:xfrm>
            <a:off x="8172400" y="339502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C:\My document\HI\VERSION 3\Visu 8 blanc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4" r="5990"/>
          <a:stretch/>
        </p:blipFill>
        <p:spPr bwMode="auto">
          <a:xfrm>
            <a:off x="8266767" y="505660"/>
            <a:ext cx="430513" cy="2454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19133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50627" y="1059582"/>
            <a:ext cx="7848872" cy="2736081"/>
          </a:xfrm>
          <a:prstGeom prst="rect">
            <a:avLst/>
          </a:prstGeom>
        </p:spPr>
        <p:txBody>
          <a:bodyPr/>
          <a:lstStyle/>
          <a:p>
            <a:br>
              <a:rPr dirty="0"/>
            </a:br>
            <a:br>
              <a:rPr dirty="0"/>
            </a:br>
            <a:r>
              <a:rPr lang="en-GB" b="1" dirty="0">
                <a:solidFill>
                  <a:schemeClr val="accent5"/>
                </a:solidFill>
              </a:rPr>
              <a:t>I am arrived!</a:t>
            </a:r>
            <a:br>
              <a:rPr dirty="0"/>
            </a:b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7904" y="483518"/>
            <a:ext cx="14976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0" dirty="0">
                <a:solidFill>
                  <a:schemeClr val="accent5"/>
                </a:solidFill>
                <a:sym typeface="Wingdings" panose="05000000000000000000" pitchFamily="2" charset="2"/>
              </a:rPr>
              <a:t></a:t>
            </a:r>
            <a:endParaRPr lang="en-GB" sz="12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807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9C80C07B-EF04-38D7-F2E3-8850D2D281D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552" y="2319722"/>
            <a:ext cx="7992888" cy="6840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800" b="1" dirty="0">
                <a:solidFill>
                  <a:schemeClr val="bg1"/>
                </a:solidFill>
                <a:latin typeface="+mj-lt"/>
              </a:rPr>
              <a:t>The assistance card</a:t>
            </a:r>
            <a:r>
              <a:rPr lang="en-GB" dirty="0"/>
              <a:t> </a:t>
            </a:r>
            <a:br>
              <a:rPr dirty="0"/>
            </a:br>
            <a:endParaRPr lang="en-GB" sz="28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en-GB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827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39552" y="339502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If I find it difficult to ask for help, </a:t>
            </a:r>
          </a:p>
          <a:p>
            <a:r>
              <a:rPr lang="en-GB" sz="2400" b="1" dirty="0">
                <a:solidFill>
                  <a:schemeClr val="accent3"/>
                </a:solidFill>
              </a:rPr>
              <a:t>I can use my assistance card.</a:t>
            </a:r>
            <a:endParaRPr lang="en-GB" sz="2400" b="1" strike="sngStrike" dirty="0"/>
          </a:p>
        </p:txBody>
      </p:sp>
      <p:sp>
        <p:nvSpPr>
          <p:cNvPr id="13" name="TextBox 12"/>
          <p:cNvSpPr txBox="1"/>
          <p:nvPr/>
        </p:nvSpPr>
        <p:spPr>
          <a:xfrm>
            <a:off x="467544" y="1563638"/>
            <a:ext cx="68407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This card is recognised by the SNCB staff.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 can print it in any format I like.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It makes it easier to ask for help.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If I show this card, someone will come and help you.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269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0274" y="114970"/>
            <a:ext cx="8147248" cy="709587"/>
          </a:xfrm>
        </p:spPr>
        <p:txBody>
          <a:bodyPr/>
          <a:lstStyle/>
          <a:p>
            <a:r>
              <a:rPr lang="en-GB" sz="2400" dirty="0"/>
              <a:t>I can book assistance before starting my journey</a:t>
            </a:r>
            <a:r>
              <a:rPr lang="en-GB" dirty="0"/>
              <a:t>.</a:t>
            </a:r>
            <a:endParaRPr lang="en-GB" sz="2400" dirty="0">
              <a:solidFill>
                <a:schemeClr val="accent5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995937" y="1418376"/>
            <a:ext cx="5184576" cy="316629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This is a free service, on reservation, </a:t>
            </a:r>
          </a:p>
          <a:p>
            <a:r>
              <a:rPr lang="en-GB" sz="1500" dirty="0"/>
              <a:t>      open every day from 7 a.m. until 9:30 p.m.</a:t>
            </a:r>
          </a:p>
          <a:p>
            <a:r>
              <a:rPr lang="en-GB" sz="1500" dirty="0"/>
              <a:t>      and available in 159 train stations.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/>
              <a:t>To book, </a:t>
            </a:r>
          </a:p>
          <a:p>
            <a:r>
              <a:rPr lang="en-GB" sz="1500" dirty="0"/>
              <a:t>      simply telephone </a:t>
            </a:r>
            <a:r>
              <a:rPr lang="en-GB" sz="1500" b="1" dirty="0"/>
              <a:t>02.607.30.00,  </a:t>
            </a:r>
          </a:p>
          <a:p>
            <a:r>
              <a:rPr lang="en-GB" sz="1500" dirty="0"/>
              <a:t>      - 24 hours in advance if it’s a small station, or</a:t>
            </a:r>
          </a:p>
          <a:p>
            <a:r>
              <a:rPr lang="en-GB" sz="1500" dirty="0"/>
              <a:t>      - 3 hours in advance if it’s a larger station.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FF0000"/>
                </a:solidFill>
              </a:rPr>
              <a:t>Find out more </a:t>
            </a:r>
          </a:p>
          <a:p>
            <a:r>
              <a:rPr lang="en-GB" sz="1500" dirty="0">
                <a:solidFill>
                  <a:srgbClr val="FF0000"/>
                </a:solidFill>
              </a:rPr>
              <a:t>      about the assistance service, on the website:</a:t>
            </a:r>
            <a:r>
              <a:rPr lang="en-GB" sz="1500" dirty="0"/>
              <a:t> </a:t>
            </a:r>
            <a:r>
              <a:rPr lang="en-GB" sz="1500" dirty="0">
                <a:hlinkClick r:id="rId3"/>
              </a:rPr>
              <a:t>sncb.be</a:t>
            </a:r>
            <a:r>
              <a:rPr lang="en-GB" sz="1500" dirty="0"/>
              <a:t>.</a:t>
            </a:r>
          </a:p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6" y="699542"/>
            <a:ext cx="8081986" cy="626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en-GB" sz="15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If I encounter difficulties when travelling alone, </a:t>
            </a:r>
          </a:p>
          <a:p>
            <a:pPr>
              <a:lnSpc>
                <a:spcPts val="2300"/>
              </a:lnSpc>
            </a:pPr>
            <a:r>
              <a:rPr lang="en-GB" sz="15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 can ask for help from the SNCB’s assistance teams.</a:t>
            </a:r>
          </a:p>
        </p:txBody>
      </p:sp>
      <p:sp>
        <p:nvSpPr>
          <p:cNvPr id="7" name="Oval 6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Visu 1 blan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58F91FCF-EA29-4642-E674-879E9625B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1491630"/>
            <a:ext cx="3485566" cy="295232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4382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732577" y="4837840"/>
            <a:ext cx="8225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This is a tool to ask for help. It is not a valid ticket or a railcard/discount card.</a:t>
            </a:r>
          </a:p>
          <a:p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2128" y="2142086"/>
            <a:ext cx="36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I’m going to: ………………………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>
            <a:off x="3511357" y="1377405"/>
            <a:ext cx="1546229" cy="57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3413" y="1368635"/>
            <a:ext cx="8147248" cy="709587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Outbound journey</a:t>
            </a:r>
            <a:br>
              <a:rPr dirty="0"/>
            </a:b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152127" y="3992100"/>
            <a:ext cx="3642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Direction:</a:t>
            </a:r>
            <a:r>
              <a:rPr lang="en-GB" dirty="0"/>
              <a:t>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……………………....….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67619" y="2127808"/>
            <a:ext cx="356175" cy="356175"/>
            <a:chOff x="3493625" y="3292702"/>
            <a:chExt cx="646327" cy="646327"/>
          </a:xfrm>
        </p:grpSpPr>
        <p:sp>
          <p:nvSpPr>
            <p:cNvPr id="26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625" y="3292702"/>
              <a:ext cx="646327" cy="646327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1152128" y="2762263"/>
            <a:ext cx="4355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Time:……………….………….……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52128" y="3382440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Platform:</a:t>
            </a:r>
            <a:r>
              <a:rPr lang="en-GB" dirty="0"/>
              <a:t>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…………………..……….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321581" y="285853"/>
            <a:ext cx="2615247" cy="1433997"/>
            <a:chOff x="5629160" y="368198"/>
            <a:chExt cx="2615247" cy="1433997"/>
          </a:xfrm>
        </p:grpSpPr>
        <p:sp>
          <p:nvSpPr>
            <p:cNvPr id="33" name="Rectangle 32"/>
            <p:cNvSpPr/>
            <p:nvPr/>
          </p:nvSpPr>
          <p:spPr>
            <a:xfrm>
              <a:off x="5629160" y="368198"/>
              <a:ext cx="2615247" cy="1433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868144" y="997037"/>
              <a:ext cx="510980" cy="603884"/>
              <a:chOff x="755576" y="1570184"/>
              <a:chExt cx="1944216" cy="229771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55576" y="1570184"/>
                <a:ext cx="1944216" cy="22977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rapezoid 19"/>
              <p:cNvSpPr/>
              <p:nvPr/>
            </p:nvSpPr>
            <p:spPr>
              <a:xfrm>
                <a:off x="976510" y="2895786"/>
                <a:ext cx="1502349" cy="972108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317885" y="1899442"/>
                <a:ext cx="819597" cy="8195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5724128" y="499868"/>
              <a:ext cx="25202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3"/>
                  </a:solidFill>
                </a:rPr>
                <a:t>Support person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36182" y="961430"/>
              <a:ext cx="160822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>
                  <a:solidFill>
                    <a:schemeClr val="bg1">
                      <a:lumMod val="50000"/>
                    </a:schemeClr>
                  </a:solidFill>
                </a:rPr>
                <a:t>First name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36182" y="1266314"/>
              <a:ext cx="12747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chemeClr val="bg1">
                      <a:lumMod val="50000"/>
                    </a:schemeClr>
                  </a:solidFill>
                </a:rPr>
                <a:t>Telephone</a:t>
              </a:r>
            </a:p>
          </p:txBody>
        </p:sp>
      </p:grpSp>
      <p:sp>
        <p:nvSpPr>
          <p:cNvPr id="40" name="Right Arrow 39"/>
          <p:cNvSpPr/>
          <p:nvPr/>
        </p:nvSpPr>
        <p:spPr>
          <a:xfrm>
            <a:off x="5248934" y="1460791"/>
            <a:ext cx="648072" cy="360040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4586621" y="2084025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(destination station)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648901" y="2748223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(departure time)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693615" y="3361154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(expected platform)</a:t>
            </a:r>
          </a:p>
        </p:txBody>
      </p:sp>
      <p:sp>
        <p:nvSpPr>
          <p:cNvPr id="37" name="TextBox 31"/>
          <p:cNvSpPr txBox="1"/>
          <p:nvPr/>
        </p:nvSpPr>
        <p:spPr>
          <a:xfrm>
            <a:off x="4705312" y="3967139"/>
            <a:ext cx="445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(direction of the train)</a:t>
            </a:r>
          </a:p>
        </p:txBody>
      </p:sp>
      <p:pic>
        <p:nvPicPr>
          <p:cNvPr id="31" name="Imag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7" y="2779170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6" y="3395432"/>
            <a:ext cx="367180" cy="303250"/>
          </a:xfrm>
          <a:prstGeom prst="rect">
            <a:avLst/>
          </a:prstGeom>
        </p:spPr>
      </p:pic>
      <p:sp>
        <p:nvSpPr>
          <p:cNvPr id="38" name="Right Arrow 37"/>
          <p:cNvSpPr/>
          <p:nvPr/>
        </p:nvSpPr>
        <p:spPr>
          <a:xfrm>
            <a:off x="591395" y="4084433"/>
            <a:ext cx="332399" cy="18466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638763" y="244849"/>
            <a:ext cx="3439304" cy="60590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Can you help me? </a:t>
            </a:r>
            <a:endParaRPr lang="en-GB" sz="2400" b="1" i="1" strike="sngStrik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376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2128" y="2142086"/>
            <a:ext cx="363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I’m going to:………………………..</a:t>
            </a:r>
            <a:endParaRPr lang="en-GB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05861" y="3982066"/>
            <a:ext cx="4454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(direction of the train)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552" y="1276419"/>
            <a:ext cx="8147248" cy="709587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Return journey</a:t>
            </a:r>
            <a:br>
              <a:rPr dirty="0"/>
            </a:b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152128" y="4002618"/>
            <a:ext cx="3635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Direction:……………………….…..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67619" y="2127808"/>
            <a:ext cx="356175" cy="356175"/>
            <a:chOff x="3493625" y="3292702"/>
            <a:chExt cx="646327" cy="646327"/>
          </a:xfrm>
        </p:grpSpPr>
        <p:sp>
          <p:nvSpPr>
            <p:cNvPr id="26" name="Content Placeholder 1"/>
            <p:cNvSpPr txBox="1">
              <a:spLocks/>
            </p:cNvSpPr>
            <p:nvPr/>
          </p:nvSpPr>
          <p:spPr>
            <a:xfrm>
              <a:off x="3546840" y="3452104"/>
              <a:ext cx="539897" cy="327523"/>
            </a:xfrm>
            <a:prstGeom prst="rect">
              <a:avLst/>
            </a:prstGeom>
            <a:ln>
              <a:noFill/>
            </a:ln>
          </p:spPr>
          <p:txBody>
            <a:bodyPr>
              <a:normAutofit fontScale="3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en-GB" sz="1900"/>
            </a:p>
            <a:p>
              <a:pPr marL="0" indent="0">
                <a:buNone/>
              </a:pPr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3507164" y="3318611"/>
              <a:ext cx="619248" cy="594508"/>
            </a:xfrm>
            <a:prstGeom prst="ellipse">
              <a:avLst/>
            </a:prstGeom>
            <a:solidFill>
              <a:srgbClr val="0A1396"/>
            </a:solidFill>
            <a:ln>
              <a:noFill/>
            </a:ln>
          </p:spPr>
          <p:txBody>
            <a:bodyPr>
              <a:normAutofit fontScale="55000" lnSpcReduction="20000"/>
            </a:bodyPr>
            <a:lstStyle/>
            <a:p>
              <a:pPr>
                <a:spcBef>
                  <a:spcPct val="20000"/>
                </a:spcBef>
                <a:buSzPct val="80000"/>
                <a:buFont typeface="Arial" panose="020B0604020202020204" pitchFamily="34" charset="0"/>
                <a:buNone/>
              </a:pPr>
              <a:endParaRPr lang="en-GB" sz="19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3625" y="3292702"/>
              <a:ext cx="646327" cy="646327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4666131" y="2154433"/>
            <a:ext cx="2644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(destination station)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52128" y="2762263"/>
            <a:ext cx="3602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Time: ……………………...............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52128" y="3382440"/>
            <a:ext cx="3672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Platform: ………………..……….…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91625" y="2762263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(departure time)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06290" y="3344473"/>
            <a:ext cx="3236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(expected platform number)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326609" y="159483"/>
            <a:ext cx="2615247" cy="1433997"/>
            <a:chOff x="5629160" y="368198"/>
            <a:chExt cx="2615247" cy="1433997"/>
          </a:xfrm>
        </p:grpSpPr>
        <p:sp>
          <p:nvSpPr>
            <p:cNvPr id="33" name="Rectangle 32"/>
            <p:cNvSpPr/>
            <p:nvPr/>
          </p:nvSpPr>
          <p:spPr>
            <a:xfrm>
              <a:off x="5629160" y="368198"/>
              <a:ext cx="2615247" cy="1433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868144" y="997037"/>
              <a:ext cx="510980" cy="603884"/>
              <a:chOff x="755576" y="1570184"/>
              <a:chExt cx="1944216" cy="229771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55576" y="1570184"/>
                <a:ext cx="1944216" cy="22977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Trapezoid 19"/>
              <p:cNvSpPr/>
              <p:nvPr/>
            </p:nvSpPr>
            <p:spPr>
              <a:xfrm>
                <a:off x="976510" y="2895786"/>
                <a:ext cx="1502349" cy="972108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317885" y="1899442"/>
                <a:ext cx="819597" cy="8195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5724128" y="499868"/>
              <a:ext cx="25202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accent3"/>
                  </a:solidFill>
                </a:rPr>
                <a:t>Support person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36182" y="961430"/>
              <a:ext cx="160822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bg1">
                      <a:lumMod val="50000"/>
                    </a:schemeClr>
                  </a:solidFill>
                </a:rPr>
                <a:t>First name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36182" y="1266314"/>
              <a:ext cx="12747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chemeClr val="bg1">
                      <a:lumMod val="50000"/>
                    </a:schemeClr>
                  </a:solidFill>
                </a:rPr>
                <a:t>Telephone</a:t>
              </a:r>
            </a:p>
          </p:txBody>
        </p:sp>
      </p:grp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3"/>
          <a:stretch/>
        </p:blipFill>
        <p:spPr bwMode="auto">
          <a:xfrm flipH="1">
            <a:off x="3288830" y="1297504"/>
            <a:ext cx="1578474" cy="592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Curved Left Arrow 34"/>
          <p:cNvSpPr/>
          <p:nvPr/>
        </p:nvSpPr>
        <p:spPr>
          <a:xfrm>
            <a:off x="5004523" y="1276249"/>
            <a:ext cx="680680" cy="634551"/>
          </a:xfrm>
          <a:prstGeom prst="curvedLef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38763" y="244849"/>
            <a:ext cx="3439304" cy="60590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</a:rPr>
              <a:t>Can you help me? </a:t>
            </a:r>
            <a:endParaRPr lang="en-GB" sz="2400" b="1" i="1" strike="sngStrike" dirty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7342" y="4837841"/>
            <a:ext cx="8225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This is an assistance card to ask for help. It is not a valid ticket or a railcard/discount card.</a:t>
            </a:r>
          </a:p>
          <a:p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8" name="Imag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7" y="2779170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ag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6" y="3395432"/>
            <a:ext cx="367180" cy="303250"/>
          </a:xfrm>
          <a:prstGeom prst="rect">
            <a:avLst/>
          </a:prstGeom>
        </p:spPr>
      </p:pic>
      <p:sp>
        <p:nvSpPr>
          <p:cNvPr id="36" name="Right Arrow 35"/>
          <p:cNvSpPr/>
          <p:nvPr/>
        </p:nvSpPr>
        <p:spPr>
          <a:xfrm>
            <a:off x="591395" y="4084433"/>
            <a:ext cx="332399" cy="184666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8752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0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apture d’écran, noir, conception&#10;&#10;Description générée automatiquement">
            <a:extLst>
              <a:ext uri="{FF2B5EF4-FFF2-40B4-BE49-F238E27FC236}">
                <a16:creationId xmlns:a16="http://schemas.microsoft.com/office/drawing/2014/main" id="{1AD9C464-802B-4B0E-F805-C3B94E2D201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536" y="2283718"/>
            <a:ext cx="864096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prstClr val="white"/>
                </a:solidFill>
              </a:rPr>
              <a:t>In case of any unexpected issues, problems or safety concerns</a:t>
            </a:r>
          </a:p>
          <a:p>
            <a:endParaRPr lang="en-GB" sz="2000" b="1" dirty="0">
              <a:solidFill>
                <a:prstClr val="white"/>
              </a:solidFill>
            </a:endParaRPr>
          </a:p>
          <a:p>
            <a:r>
              <a:rPr lang="en-GB" sz="2000" b="1" dirty="0">
                <a:solidFill>
                  <a:prstClr val="white"/>
                </a:solidFill>
              </a:rPr>
              <a:t>SNCB staff are here to help </a:t>
            </a:r>
          </a:p>
          <a:p>
            <a:endParaRPr lang="en-GB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121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 txBox="1">
            <a:spLocks noGrp="1"/>
          </p:cNvSpPr>
          <p:nvPr>
            <p:ph type="title"/>
          </p:nvPr>
        </p:nvSpPr>
        <p:spPr>
          <a:xfrm>
            <a:off x="613418" y="205979"/>
            <a:ext cx="8147248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>
                <a:solidFill>
                  <a:srgbClr val="CC006A"/>
                </a:solidFill>
              </a:rPr>
              <a:t>At the station</a:t>
            </a:r>
            <a:endParaRPr lang="en-GB" sz="2400" dirty="0">
              <a:solidFill>
                <a:srgbClr val="CC006A"/>
              </a:solidFill>
              <a:ea typeface="+mn-ea"/>
            </a:endParaRPr>
          </a:p>
        </p:txBody>
      </p:sp>
      <p:sp>
        <p:nvSpPr>
          <p:cNvPr id="21" name="Title 2"/>
          <p:cNvSpPr txBox="1">
            <a:spLocks/>
          </p:cNvSpPr>
          <p:nvPr/>
        </p:nvSpPr>
        <p:spPr>
          <a:xfrm>
            <a:off x="539552" y="739384"/>
            <a:ext cx="7880257" cy="7480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The station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staff 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can provide information and guide me.</a:t>
            </a:r>
          </a:p>
        </p:txBody>
      </p:sp>
      <p:pic>
        <p:nvPicPr>
          <p:cNvPr id="3" name="Image 2" descr="Une image contenant habits, Visage humain, personne, veste&#10;&#10;Description générée automatiquement">
            <a:extLst>
              <a:ext uri="{FF2B5EF4-FFF2-40B4-BE49-F238E27FC236}">
                <a16:creationId xmlns:a16="http://schemas.microsoft.com/office/drawing/2014/main" id="{57941C0D-06CE-D841-BEFA-8ACFAF568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98" y="1203598"/>
            <a:ext cx="7587678" cy="352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318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rgbClr val="CC006A"/>
                </a:solidFill>
              </a:rPr>
              <a:t>On the platform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923928" y="1131590"/>
            <a:ext cx="5164708" cy="33944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If there’s something I did not fully understand, </a:t>
            </a:r>
          </a:p>
          <a:p>
            <a:r>
              <a:rPr lang="en-GB" sz="1400" dirty="0"/>
              <a:t>     I can ask the train attendant.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 use my assistance card.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B3F1B28-1031-C581-5B75-89AB9067F01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052" y="969655"/>
            <a:ext cx="3081373" cy="206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09405E3D-AD1B-E56B-16BB-D14B00139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" b="767"/>
          <a:stretch/>
        </p:blipFill>
        <p:spPr bwMode="auto">
          <a:xfrm>
            <a:off x="1475655" y="2787774"/>
            <a:ext cx="2952000" cy="163788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224A65A6-78DD-52C8-ED09-34C7DDE11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" r="170"/>
          <a:stretch/>
        </p:blipFill>
        <p:spPr bwMode="auto">
          <a:xfrm>
            <a:off x="4860031" y="2787774"/>
            <a:ext cx="2952000" cy="166906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8005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244280" cy="339447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The train attendant can help me</a:t>
            </a:r>
          </a:p>
          <a:p>
            <a:r>
              <a:rPr lang="en-GB" dirty="0"/>
              <a:t>      </a:t>
            </a:r>
            <a:r>
              <a:rPr lang="en-GB" sz="1400" dirty="0"/>
              <a:t>if I don’t know which stop</a:t>
            </a:r>
          </a:p>
          <a:p>
            <a:r>
              <a:rPr lang="en-GB" sz="1400" dirty="0"/>
              <a:t>        I need to get off 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If I get on the wrong train, </a:t>
            </a:r>
          </a:p>
          <a:p>
            <a:r>
              <a:rPr lang="en-GB" dirty="0"/>
              <a:t>      </a:t>
            </a:r>
            <a:r>
              <a:rPr lang="en-GB" sz="1400" dirty="0"/>
              <a:t>they can tell me what to 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They can give me a form</a:t>
            </a:r>
            <a:r>
              <a:rPr lang="en-GB" dirty="0"/>
              <a:t> </a:t>
            </a:r>
            <a:endParaRPr lang="en-GB" sz="1400" dirty="0"/>
          </a:p>
          <a:p>
            <a:r>
              <a:rPr lang="en-GB" dirty="0"/>
              <a:t> </a:t>
            </a:r>
            <a:r>
              <a:rPr lang="en-GB" sz="1400" dirty="0"/>
              <a:t>     that I should keep on</a:t>
            </a:r>
            <a:r>
              <a:rPr lang="en-GB" dirty="0"/>
              <a:t> </a:t>
            </a:r>
            <a:endParaRPr lang="en-GB" sz="1400" dirty="0"/>
          </a:p>
          <a:p>
            <a:r>
              <a:rPr lang="en-GB" sz="1400" dirty="0"/>
              <a:t>      so I can take the right train.</a:t>
            </a:r>
          </a:p>
          <a:p>
            <a:endParaRPr lang="en-GB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674961" y="1851670"/>
            <a:ext cx="2352122" cy="216024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458834" y="2103988"/>
            <a:ext cx="2517128" cy="936104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0721" y="123478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rgbClr val="CC006A"/>
                </a:solidFill>
              </a:rPr>
              <a:t>Onboard the train</a:t>
            </a:r>
            <a:br/>
            <a:endParaRPr lang="en-GB" sz="2400" dirty="0">
              <a:solidFill>
                <a:srgbClr val="CC006A"/>
              </a:solidFill>
              <a:ea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69A345-6688-387B-955F-4A903F561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522" y="879678"/>
            <a:ext cx="3945960" cy="263064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B2FB61A0-A7F3-8B19-E160-09093B190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" b="767"/>
          <a:stretch/>
        </p:blipFill>
        <p:spPr bwMode="auto">
          <a:xfrm>
            <a:off x="350116" y="3086705"/>
            <a:ext cx="2734564" cy="151724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8150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267494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rgbClr val="CC006A"/>
                </a:solidFill>
              </a:rPr>
              <a:t>Wherever I go, </a:t>
            </a:r>
            <a:br>
              <a:rPr dirty="0"/>
            </a:br>
            <a:r>
              <a:rPr lang="en-GB" sz="2400" dirty="0">
                <a:solidFill>
                  <a:srgbClr val="CC006A"/>
                </a:solidFill>
              </a:rPr>
              <a:t>for my safety</a:t>
            </a:r>
            <a:r>
              <a:rPr lang="en-GB" dirty="0"/>
              <a:t> </a:t>
            </a:r>
            <a:br>
              <a:rPr dirty="0"/>
            </a:br>
            <a:endParaRPr lang="en-GB" sz="2400" dirty="0">
              <a:solidFill>
                <a:srgbClr val="CC006A"/>
              </a:solidFill>
            </a:endParaRPr>
          </a:p>
        </p:txBody>
      </p:sp>
      <p:pic>
        <p:nvPicPr>
          <p:cNvPr id="6" name="Picture 5" descr="D4030-0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" b="14665"/>
          <a:stretch/>
        </p:blipFill>
        <p:spPr>
          <a:xfrm>
            <a:off x="372700" y="1580881"/>
            <a:ext cx="1872604" cy="2160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 descr="ET ORGANISATIO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58" y="1580881"/>
            <a:ext cx="3243164" cy="21599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5817874" y="1580881"/>
            <a:ext cx="3389733" cy="29505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prstClr val="white">
                    <a:lumMod val="50000"/>
                  </a:prstClr>
                </a:solidFill>
              </a:rPr>
              <a:t>Securail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 teams and the police </a:t>
            </a:r>
          </a:p>
          <a:p>
            <a:r>
              <a:rPr lang="en-GB" dirty="0"/>
              <a:t>     </a:t>
            </a: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are here for my safety.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prstClr val="white">
                  <a:lumMod val="50000"/>
                </a:prst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If I feel unsafe,</a:t>
            </a:r>
          </a:p>
          <a:p>
            <a:r>
              <a:rPr lang="en-GB" dirty="0"/>
              <a:t>     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they will help me.</a:t>
            </a:r>
          </a:p>
          <a:p>
            <a:endParaRPr lang="en-GB" sz="1600" dirty="0">
              <a:solidFill>
                <a:prstClr val="white">
                  <a:lumMod val="50000"/>
                </a:prstClr>
              </a:solidFill>
            </a:endParaRPr>
          </a:p>
          <a:p>
            <a:endParaRPr lang="en-GB" sz="16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9303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40104" y="2331673"/>
            <a:ext cx="2471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If I get lost,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and don’t know what to do.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5652120" y="1262975"/>
            <a:ext cx="3305192" cy="880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SzPct val="80000"/>
              <a:buFont typeface="Arial" panose="020B0604020202020204" pitchFamily="34" charset="0"/>
              <a:buNone/>
              <a:defRPr sz="19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I call the SNCB assistance service.</a:t>
            </a:r>
          </a:p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They will help me over the phone.</a:t>
            </a:r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633478" y="3981798"/>
            <a:ext cx="3529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If I am having difficulties</a:t>
            </a:r>
            <a:r>
              <a:rPr lang="en-GB" dirty="0"/>
              <a:t> </a:t>
            </a:r>
          </a:p>
          <a:p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buying a ticket</a:t>
            </a:r>
          </a:p>
          <a:p>
            <a:r>
              <a:rPr lang="en-GB" sz="1400" dirty="0">
                <a:solidFill>
                  <a:prstClr val="white">
                    <a:lumMod val="50000"/>
                  </a:prstClr>
                </a:solidFill>
              </a:rPr>
              <a:t>from the machine. </a:t>
            </a:r>
          </a:p>
          <a:p>
            <a:endParaRPr lang="en-GB" sz="1400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 b="34779"/>
          <a:stretch/>
        </p:blipFill>
        <p:spPr bwMode="auto">
          <a:xfrm>
            <a:off x="1797361" y="1262909"/>
            <a:ext cx="1601962" cy="1044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1470"/>
            <a:ext cx="8147248" cy="709587"/>
          </a:xfrm>
        </p:spPr>
        <p:txBody>
          <a:bodyPr/>
          <a:lstStyle/>
          <a:p>
            <a:r>
              <a:rPr lang="en-GB" sz="2400" dirty="0">
                <a:solidFill>
                  <a:srgbClr val="CC006A"/>
                </a:solidFill>
              </a:rPr>
              <a:t>By telephone</a:t>
            </a:r>
            <a:br>
              <a:rPr dirty="0"/>
            </a:br>
            <a:endParaRPr lang="en-GB" sz="1600" b="0" dirty="0">
              <a:solidFill>
                <a:schemeClr val="bg1">
                  <a:lumMod val="50000"/>
                </a:schemeClr>
              </a:solidFill>
              <a:ea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778" y="555526"/>
            <a:ext cx="4487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CC006A"/>
                </a:solidFill>
              </a:rPr>
              <a:t>When there is nobody at the station </a:t>
            </a:r>
          </a:p>
          <a:p>
            <a:r>
              <a:rPr lang="en-GB" sz="1600" dirty="0">
                <a:solidFill>
                  <a:srgbClr val="CC006A"/>
                </a:solidFill>
              </a:rPr>
              <a:t>to help me.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63888" y="2306909"/>
            <a:ext cx="2088232" cy="2858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599892" y="3188545"/>
            <a:ext cx="2016224" cy="432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098" name="Picture 2" descr="AdobeStock_90416634(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26236"/>
            <a:ext cx="2304001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4864F55-9604-9319-5A4E-72230E2E0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8365" y="2921601"/>
            <a:ext cx="1605599" cy="106402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5581861-1EF4-CECA-A794-992988A1B280}"/>
              </a:ext>
            </a:extLst>
          </p:cNvPr>
          <p:cNvSpPr txBox="1">
            <a:spLocks/>
          </p:cNvSpPr>
          <p:nvPr/>
        </p:nvSpPr>
        <p:spPr>
          <a:xfrm>
            <a:off x="5796136" y="3662344"/>
            <a:ext cx="2304001" cy="307383"/>
          </a:xfrm>
          <a:prstGeom prst="rect">
            <a:avLst/>
          </a:prstGeom>
          <a:solidFill>
            <a:srgbClr val="F25A0E"/>
          </a:solidFill>
          <a:ln>
            <a:noFill/>
          </a:ln>
          <a:effectLst/>
        </p:spPr>
        <p:txBody>
          <a:bodyPr anchor="ctr">
            <a:no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SzPct val="80000"/>
              <a:buFont typeface="Arial" panose="020B0604020202020204" pitchFamily="34" charset="0"/>
              <a:buNone/>
              <a:defRPr sz="19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–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algn="ctr"/>
            <a:r>
              <a:rPr lang="en-GB" sz="2400" b="1" dirty="0">
                <a:solidFill>
                  <a:prstClr val="white"/>
                </a:solidFill>
              </a:rPr>
              <a:t>02 607 30 10</a:t>
            </a:r>
            <a:endParaRPr lang="en-GB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2462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jaune, Rectangle, orange&#10;&#10;Description générée automatiquement">
            <a:extLst>
              <a:ext uri="{FF2B5EF4-FFF2-40B4-BE49-F238E27FC236}">
                <a16:creationId xmlns:a16="http://schemas.microsoft.com/office/drawing/2014/main" id="{DB8B85E9-2848-6E37-210D-335795CE05D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80512" cy="51846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7083" y="2067694"/>
            <a:ext cx="532859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prstClr val="white"/>
                </a:solidFill>
              </a:rPr>
              <a:t>Have a safe journey </a:t>
            </a:r>
            <a:endParaRPr lang="en-GB" sz="2000" b="1" dirty="0">
              <a:solidFill>
                <a:prstClr val="white"/>
              </a:solidFill>
            </a:endParaRPr>
          </a:p>
          <a:p>
            <a:endParaRPr lang="en-GB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79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23528" y="1419622"/>
            <a:ext cx="3241781" cy="1008112"/>
          </a:xfrm>
        </p:spPr>
        <p:txBody>
          <a:bodyPr>
            <a:normAutofit/>
          </a:bodyPr>
          <a:lstStyle/>
          <a:p>
            <a:r>
              <a:rPr lang="en-GB" sz="1400" dirty="0"/>
              <a:t>On the SNCB website</a:t>
            </a:r>
          </a:p>
          <a:p>
            <a:r>
              <a:rPr lang="en-GB" dirty="0">
                <a:hlinkClick r:id="rId2"/>
              </a:rPr>
              <a:t>www.sncb.be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63148" y="175819"/>
            <a:ext cx="8147248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>
                <a:solidFill>
                  <a:schemeClr val="accent5"/>
                </a:solidFill>
              </a:rPr>
              <a:t>Find information about the itinerary, </a:t>
            </a:r>
          </a:p>
          <a:p>
            <a:r>
              <a:rPr lang="en-GB" sz="2400" dirty="0">
                <a:solidFill>
                  <a:schemeClr val="accent5"/>
                </a:solidFill>
              </a:rPr>
              <a:t>timetable and platform number</a:t>
            </a:r>
            <a:r>
              <a:rPr lang="en-GB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Visu 1 blan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pic>
        <p:nvPicPr>
          <p:cNvPr id="2051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" r="956"/>
          <a:stretch/>
        </p:blipFill>
        <p:spPr bwMode="auto">
          <a:xfrm>
            <a:off x="5220072" y="1107979"/>
            <a:ext cx="2791327" cy="369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332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8131" y="1347614"/>
            <a:ext cx="4038600" cy="3394472"/>
          </a:xfrm>
        </p:spPr>
        <p:txBody>
          <a:bodyPr/>
          <a:lstStyle/>
          <a:p>
            <a:r>
              <a:rPr lang="en-GB" sz="1400" dirty="0"/>
              <a:t>On the free SNCB app.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323528" y="195486"/>
            <a:ext cx="8147248" cy="70958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539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2400" dirty="0">
                <a:solidFill>
                  <a:schemeClr val="accent5"/>
                </a:solidFill>
              </a:rPr>
              <a:t>Find information about the itinerary, timetable</a:t>
            </a:r>
            <a:r>
              <a:rPr lang="en-GB"/>
              <a:t> </a:t>
            </a:r>
          </a:p>
          <a:p>
            <a:r>
              <a:rPr lang="en-GB" sz="2400" dirty="0">
                <a:solidFill>
                  <a:schemeClr val="accent5"/>
                </a:solidFill>
              </a:rPr>
              <a:t>and platform number</a:t>
            </a:r>
            <a:r>
              <a:rPr lang="en-GB" dirty="0">
                <a:solidFill>
                  <a:schemeClr val="accent5"/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8167898" y="267494"/>
            <a:ext cx="619248" cy="594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80000"/>
              <a:buFont typeface="Arial" panose="020B0604020202020204" pitchFamily="34" charset="0"/>
              <a:buNone/>
            </a:pPr>
            <a:endParaRPr lang="en-GB" sz="1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Visu 1 blan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96" y="381245"/>
            <a:ext cx="334252" cy="36700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672812" y="1286925"/>
            <a:ext cx="2021394" cy="3313968"/>
            <a:chOff x="5177305" y="1275606"/>
            <a:chExt cx="2102679" cy="3477507"/>
          </a:xfrm>
        </p:grpSpPr>
        <p:pic>
          <p:nvPicPr>
            <p:cNvPr id="8" name="Picture 7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61847" y="1702137"/>
              <a:ext cx="1348115" cy="2342146"/>
            </a:xfrm>
            <a:prstGeom prst="rect">
              <a:avLst/>
            </a:prstGeom>
            <a:noFill/>
            <a:ln>
              <a:solidFill>
                <a:srgbClr val="005294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7305" y="1275606"/>
              <a:ext cx="2102679" cy="34775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2058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imply Positive">
      <a:dk1>
        <a:srgbClr val="000000"/>
      </a:dk1>
      <a:lt1>
        <a:sysClr val="window" lastClr="FFFFFF"/>
      </a:lt1>
      <a:dk2>
        <a:srgbClr val="00A8A9"/>
      </a:dk2>
      <a:lt2>
        <a:srgbClr val="8670B1"/>
      </a:lt2>
      <a:accent1>
        <a:srgbClr val="00A0DE"/>
      </a:accent1>
      <a:accent2>
        <a:srgbClr val="E40038"/>
      </a:accent2>
      <a:accent3>
        <a:srgbClr val="009E44"/>
      </a:accent3>
      <a:accent4>
        <a:srgbClr val="FFE600"/>
      </a:accent4>
      <a:accent5>
        <a:srgbClr val="004899"/>
      </a:accent5>
      <a:accent6>
        <a:srgbClr val="EA560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68CCA79E2B6E43B33BAD452616C8ED" ma:contentTypeVersion="14" ma:contentTypeDescription="Crée un document." ma:contentTypeScope="" ma:versionID="d8a18d8c8a1edaf0c8ff9e325a788235">
  <xsd:schema xmlns:xsd="http://www.w3.org/2001/XMLSchema" xmlns:xs="http://www.w3.org/2001/XMLSchema" xmlns:p="http://schemas.microsoft.com/office/2006/metadata/properties" xmlns:ns2="31eec8d2-9c91-467a-88b0-4b3784dad956" xmlns:ns3="64d26c7b-e42c-4591-be51-ae494674f862" targetNamespace="http://schemas.microsoft.com/office/2006/metadata/properties" ma:root="true" ma:fieldsID="4dde690f60df1b4c6ab40fca336a5c50" ns2:_="" ns3:_="">
    <xsd:import namespace="31eec8d2-9c91-467a-88b0-4b3784dad956"/>
    <xsd:import namespace="64d26c7b-e42c-4591-be51-ae494674f86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eec8d2-9c91-467a-88b0-4b3784dad956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Balises d’images" ma:readOnly="false" ma:fieldId="{5cf76f15-5ced-4ddc-b409-7134ff3c332f}" ma:taxonomyMulti="true" ma:sspId="0e905562-9620-45f5-92e3-c10dca4027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d26c7b-e42c-4591-be51-ae494674f86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52c7fc3a-f825-4fe8-a18c-c1b1a2076aa4}" ma:internalName="TaxCatchAll" ma:showField="CatchAllData" ma:web="64d26c7b-e42c-4591-be51-ae494674f8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B6B925-538C-459C-A77C-40373E26492C}"/>
</file>

<file path=customXml/itemProps2.xml><?xml version="1.0" encoding="utf-8"?>
<ds:datastoreItem xmlns:ds="http://schemas.openxmlformats.org/officeDocument/2006/customXml" ds:itemID="{199FA54F-7330-4A58-B6A5-42B01A543AA9}"/>
</file>

<file path=docProps/app.xml><?xml version="1.0" encoding="utf-8"?>
<Properties xmlns="http://schemas.openxmlformats.org/officeDocument/2006/extended-properties" xmlns:vt="http://schemas.openxmlformats.org/officeDocument/2006/docPropsVTypes">
  <TotalTime>1545</TotalTime>
  <Words>2228</Words>
  <Application>Microsoft Macintosh PowerPoint</Application>
  <PresentationFormat>Affichage à l'écran (16:9)</PresentationFormat>
  <Paragraphs>387</Paragraphs>
  <Slides>78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78</vt:i4>
      </vt:variant>
    </vt:vector>
  </HeadingPairs>
  <TitlesOfParts>
    <vt:vector size="84" baseType="lpstr">
      <vt:lpstr>Arial</vt:lpstr>
      <vt:lpstr>Arial Black</vt:lpstr>
      <vt:lpstr>Calibri</vt:lpstr>
      <vt:lpstr>Circular Bold</vt:lpstr>
      <vt:lpstr>Wingdings</vt:lpstr>
      <vt:lpstr>Office Theme</vt:lpstr>
      <vt:lpstr>I dare to take the train  </vt:lpstr>
      <vt:lpstr>Table of contents</vt:lpstr>
      <vt:lpstr>Présentation PowerPoint</vt:lpstr>
      <vt:lpstr>The 8 steps</vt:lpstr>
      <vt:lpstr>The 8 steps</vt:lpstr>
      <vt:lpstr>Présentation PowerPoint</vt:lpstr>
      <vt:lpstr>I can book assistance before starting my journey.</vt:lpstr>
      <vt:lpstr>Présentation PowerPoint</vt:lpstr>
      <vt:lpstr>Présentation PowerPoint</vt:lpstr>
      <vt:lpstr>Présentation PowerPoint</vt:lpstr>
      <vt:lpstr>Outbound journey </vt:lpstr>
      <vt:lpstr>Return </vt:lpstr>
      <vt:lpstr>Forgotten anything?</vt:lpstr>
      <vt:lpstr>I locate the entrance of the departure station    </vt:lpstr>
      <vt:lpstr>I locate the entrance to the station.</vt:lpstr>
      <vt:lpstr>I find my way looking to the pictograms.</vt:lpstr>
      <vt:lpstr> I buy my train ticket      </vt:lpstr>
      <vt:lpstr>My train ticket on my identity card.   </vt:lpstr>
      <vt:lpstr>My train ticket on my mobile phone.</vt:lpstr>
      <vt:lpstr>My train ticket at the counter.</vt:lpstr>
      <vt:lpstr>My train ticket at the ticket machine.  </vt:lpstr>
      <vt:lpstr>What if I have trouble reading?</vt:lpstr>
      <vt:lpstr>If I don’t have a bank card, I go to a ticket machine that takes cash.</vt:lpstr>
      <vt:lpstr>I call SNCB staff  if I need help  buying my train ticket from the ticket machine.</vt:lpstr>
      <vt:lpstr>I call SNCB staff if I need help buying my train ticket from the ticket machine.</vt:lpstr>
      <vt:lpstr>I say on the telephone. </vt:lpstr>
      <vt:lpstr>I say on the telephone. </vt:lpstr>
      <vt:lpstr>The person on the telephone has selected my train ticket.</vt:lpstr>
      <vt:lpstr>I can see the price of my train ticket  on the screen.</vt:lpstr>
      <vt:lpstr>I pay for my train ticket at the ticket machine</vt:lpstr>
      <vt:lpstr>Payment complete!  </vt:lpstr>
      <vt:lpstr>I take my train ticket and my receipt  from the machine.</vt:lpstr>
      <vt:lpstr>I can read and write.</vt:lpstr>
      <vt:lpstr>If I don’t have a bank card, I go to a ticket machine that takes cash.</vt:lpstr>
      <vt:lpstr>I select English by pressing EN.</vt:lpstr>
      <vt:lpstr>If I have a “Preferential Reimbursement”  (“Intervention Majorée”) discount card, select  “With reduction” then “Preferential Reimbursement Ticket”.</vt:lpstr>
      <vt:lpstr>I press on the pre-selected departure station or I change the pre-selected departure station</vt:lpstr>
      <vt:lpstr>I write the name of my destination station and press next.</vt:lpstr>
      <vt:lpstr>I select  </vt:lpstr>
      <vt:lpstr>I press “Next”  then press “Pay”. </vt:lpstr>
      <vt:lpstr>I see the price of my train ticket on the screen.</vt:lpstr>
      <vt:lpstr>I pay for my train ticket at the ticket machine.</vt:lpstr>
      <vt:lpstr>Payment complete!  </vt:lpstr>
      <vt:lpstr>I take my train ticket  and my receipt  from the machine.</vt:lpstr>
      <vt:lpstr>  I go to the platform </vt:lpstr>
      <vt:lpstr>I look at the train display panel.    </vt:lpstr>
      <vt:lpstr>I listen to the speaker announcements.</vt:lpstr>
      <vt:lpstr>I go to the platform.</vt:lpstr>
      <vt:lpstr>The train is on platform.</vt:lpstr>
      <vt:lpstr>When the train has stopped, I press the button to open the doors and board the train.</vt:lpstr>
      <vt:lpstr>Timetable changes are displayed in red.</vt:lpstr>
      <vt:lpstr>Train changes are displayed in red.</vt:lpstr>
      <vt:lpstr>Platform changes are displayed against a white background.</vt:lpstr>
      <vt:lpstr> I board the train    </vt:lpstr>
      <vt:lpstr>I board the train</vt:lpstr>
      <vt:lpstr>I sit in the train  and pay attention to the stops   </vt:lpstr>
      <vt:lpstr>I pay attention to the stops and  listen to the announcements in the train.  </vt:lpstr>
      <vt:lpstr>How can I follow the stops on my journey  if I have difficulty reading?</vt:lpstr>
      <vt:lpstr>Stops for my OUTBOUND journey</vt:lpstr>
      <vt:lpstr>Stops for my RETURN journey</vt:lpstr>
      <vt:lpstr>My journey’s stops if I have to change trains</vt:lpstr>
      <vt:lpstr>I arrive at my destination  and get off the train</vt:lpstr>
      <vt:lpstr>I am arrived at my destination.</vt:lpstr>
      <vt:lpstr>Once the train has stopped, I press the button to open the doors and get off the train.</vt:lpstr>
      <vt:lpstr> I exit the station</vt:lpstr>
      <vt:lpstr>I exit the station by following the arrows.</vt:lpstr>
      <vt:lpstr>  I am arrived! </vt:lpstr>
      <vt:lpstr>Présentation PowerPoint</vt:lpstr>
      <vt:lpstr>Présentation PowerPoint</vt:lpstr>
      <vt:lpstr>Outbound journey </vt:lpstr>
      <vt:lpstr>Return journey </vt:lpstr>
      <vt:lpstr>Présentation PowerPoint</vt:lpstr>
      <vt:lpstr>At the station</vt:lpstr>
      <vt:lpstr>On the platform</vt:lpstr>
      <vt:lpstr>Onboard the train </vt:lpstr>
      <vt:lpstr>Wherever I go,  for my safety  </vt:lpstr>
      <vt:lpstr>By telephone </vt:lpstr>
      <vt:lpstr>Présentation PowerPoint</vt:lpstr>
    </vt:vector>
  </TitlesOfParts>
  <Company>SNCB-Holding / NMBS-Holding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SNCB</dc:creator>
  <cp:lastModifiedBy>Alain Mathieu</cp:lastModifiedBy>
  <cp:revision>768</cp:revision>
  <cp:lastPrinted>2018-07-24T08:29:33Z</cp:lastPrinted>
  <dcterms:created xsi:type="dcterms:W3CDTF">2016-10-13T09:00:26Z</dcterms:created>
  <dcterms:modified xsi:type="dcterms:W3CDTF">2024-10-11T06:27:01Z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7c19387-3134-4ca8-87e2-20d2b663daf3_Enabled">
    <vt:lpwstr>true</vt:lpwstr>
  </property>
  <property fmtid="{D5CDD505-2E9C-101B-9397-08002B2CF9AE}" pid="3" name="MSIP_Label_47c19387-3134-4ca8-87e2-20d2b663daf3_SetDate">
    <vt:lpwstr>2024-09-12T12:14:25Z</vt:lpwstr>
  </property>
  <property fmtid="{D5CDD505-2E9C-101B-9397-08002B2CF9AE}" pid="4" name="MSIP_Label_47c19387-3134-4ca8-87e2-20d2b663daf3_Method">
    <vt:lpwstr>Standard</vt:lpwstr>
  </property>
  <property fmtid="{D5CDD505-2E9C-101B-9397-08002B2CF9AE}" pid="5" name="MSIP_Label_47c19387-3134-4ca8-87e2-20d2b663daf3_Name">
    <vt:lpwstr>Restricted distribution</vt:lpwstr>
  </property>
  <property fmtid="{D5CDD505-2E9C-101B-9397-08002B2CF9AE}" pid="6" name="MSIP_Label_47c19387-3134-4ca8-87e2-20d2b663daf3_SiteId">
    <vt:lpwstr>7919ea65-4c52-4980-bfcd-ce7ffd32f1ea</vt:lpwstr>
  </property>
  <property fmtid="{D5CDD505-2E9C-101B-9397-08002B2CF9AE}" pid="7" name="MSIP_Label_47c19387-3134-4ca8-87e2-20d2b663daf3_ActionId">
    <vt:lpwstr>12519f05-ce18-4278-a8f9-ff185debfc39</vt:lpwstr>
  </property>
  <property fmtid="{D5CDD505-2E9C-101B-9397-08002B2CF9AE}" pid="8" name="MSIP_Label_47c19387-3134-4ca8-87e2-20d2b663daf3_ContentBits">
    <vt:lpwstr>0</vt:lpwstr>
  </property>
</Properties>
</file>