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entation.xml" ContentType="application/vnd.openxmlformats-officedocument.presentationml.presentation.main+xml"/>
  <Override PartName="/ppt/slides/slide76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3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26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3.xml" ContentType="application/vnd.openxmlformats-officedocument.presentationml.slideMaster+xml"/>
  <Override PartName="/ppt/notesSlides/notesSlide1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</p:sldMasterIdLst>
  <p:notesMasterIdLst>
    <p:notesMasterId r:id="rId82"/>
  </p:notesMasterIdLst>
  <p:handoutMasterIdLst>
    <p:handoutMasterId r:id="rId83"/>
  </p:handoutMasterIdLst>
  <p:sldIdLst>
    <p:sldId id="267" r:id="rId4"/>
    <p:sldId id="499" r:id="rId5"/>
    <p:sldId id="415" r:id="rId6"/>
    <p:sldId id="506" r:id="rId7"/>
    <p:sldId id="507" r:id="rId8"/>
    <p:sldId id="505" r:id="rId9"/>
    <p:sldId id="487" r:id="rId10"/>
    <p:sldId id="495" r:id="rId11"/>
    <p:sldId id="509" r:id="rId12"/>
    <p:sldId id="508" r:id="rId13"/>
    <p:sldId id="470" r:id="rId14"/>
    <p:sldId id="485" r:id="rId15"/>
    <p:sldId id="435" r:id="rId16"/>
    <p:sldId id="392" r:id="rId17"/>
    <p:sldId id="340" r:id="rId18"/>
    <p:sldId id="356" r:id="rId19"/>
    <p:sldId id="393" r:id="rId20"/>
    <p:sldId id="409" r:id="rId21"/>
    <p:sldId id="420" r:id="rId22"/>
    <p:sldId id="344" r:id="rId23"/>
    <p:sldId id="342" r:id="rId24"/>
    <p:sldId id="389" r:id="rId25"/>
    <p:sldId id="527" r:id="rId26"/>
    <p:sldId id="361" r:id="rId27"/>
    <p:sldId id="530" r:id="rId28"/>
    <p:sldId id="441" r:id="rId29"/>
    <p:sldId id="511" r:id="rId30"/>
    <p:sldId id="452" r:id="rId31"/>
    <p:sldId id="383" r:id="rId32"/>
    <p:sldId id="536" r:id="rId33"/>
    <p:sldId id="385" r:id="rId34"/>
    <p:sldId id="387" r:id="rId35"/>
    <p:sldId id="391" r:id="rId36"/>
    <p:sldId id="488" r:id="rId37"/>
    <p:sldId id="388" r:id="rId38"/>
    <p:sldId id="446" r:id="rId39"/>
    <p:sldId id="360" r:id="rId40"/>
    <p:sldId id="427" r:id="rId41"/>
    <p:sldId id="357" r:id="rId42"/>
    <p:sldId id="358" r:id="rId43"/>
    <p:sldId id="359" r:id="rId44"/>
    <p:sldId id="531" r:id="rId45"/>
    <p:sldId id="532" r:id="rId46"/>
    <p:sldId id="533" r:id="rId47"/>
    <p:sldId id="394" r:id="rId48"/>
    <p:sldId id="352" r:id="rId49"/>
    <p:sldId id="518" r:id="rId50"/>
    <p:sldId id="354" r:id="rId51"/>
    <p:sldId id="475" r:id="rId52"/>
    <p:sldId id="538" r:id="rId53"/>
    <p:sldId id="422" r:id="rId54"/>
    <p:sldId id="516" r:id="rId55"/>
    <p:sldId id="517" r:id="rId56"/>
    <p:sldId id="396" r:id="rId57"/>
    <p:sldId id="373" r:id="rId58"/>
    <p:sldId id="397" r:id="rId59"/>
    <p:sldId id="449" r:id="rId60"/>
    <p:sldId id="477" r:id="rId61"/>
    <p:sldId id="519" r:id="rId62"/>
    <p:sldId id="523" r:id="rId63"/>
    <p:sldId id="521" r:id="rId64"/>
    <p:sldId id="399" r:id="rId65"/>
    <p:sldId id="329" r:id="rId66"/>
    <p:sldId id="534" r:id="rId67"/>
    <p:sldId id="400" r:id="rId68"/>
    <p:sldId id="381" r:id="rId69"/>
    <p:sldId id="261" r:id="rId70"/>
    <p:sldId id="500" r:id="rId71"/>
    <p:sldId id="501" r:id="rId72"/>
    <p:sldId id="522" r:id="rId73"/>
    <p:sldId id="502" r:id="rId74"/>
    <p:sldId id="489" r:id="rId75"/>
    <p:sldId id="524" r:id="rId76"/>
    <p:sldId id="497" r:id="rId77"/>
    <p:sldId id="525" r:id="rId78"/>
    <p:sldId id="494" r:id="rId79"/>
    <p:sldId id="526" r:id="rId80"/>
    <p:sldId id="535" r:id="rId81"/>
  </p:sldIdLst>
  <p:sldSz cx="9144000" cy="5143500" type="screen16x9"/>
  <p:notesSz cx="6670675" cy="97774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5C3158-D92A-4926-B4FC-0A9CCBDB2D26}">
          <p14:sldIdLst>
            <p14:sldId id="267"/>
            <p14:sldId id="499"/>
            <p14:sldId id="415"/>
            <p14:sldId id="506"/>
            <p14:sldId id="507"/>
            <p14:sldId id="505"/>
            <p14:sldId id="487"/>
            <p14:sldId id="495"/>
            <p14:sldId id="509"/>
            <p14:sldId id="508"/>
            <p14:sldId id="470"/>
            <p14:sldId id="485"/>
            <p14:sldId id="435"/>
            <p14:sldId id="392"/>
            <p14:sldId id="340"/>
            <p14:sldId id="356"/>
            <p14:sldId id="393"/>
            <p14:sldId id="409"/>
            <p14:sldId id="420"/>
            <p14:sldId id="344"/>
            <p14:sldId id="342"/>
            <p14:sldId id="389"/>
            <p14:sldId id="527"/>
            <p14:sldId id="361"/>
            <p14:sldId id="530"/>
            <p14:sldId id="441"/>
            <p14:sldId id="511"/>
            <p14:sldId id="452"/>
            <p14:sldId id="383"/>
            <p14:sldId id="536"/>
            <p14:sldId id="385"/>
            <p14:sldId id="387"/>
            <p14:sldId id="391"/>
            <p14:sldId id="488"/>
            <p14:sldId id="388"/>
            <p14:sldId id="446"/>
            <p14:sldId id="360"/>
            <p14:sldId id="427"/>
            <p14:sldId id="357"/>
            <p14:sldId id="358"/>
            <p14:sldId id="359"/>
            <p14:sldId id="531"/>
            <p14:sldId id="532"/>
            <p14:sldId id="533"/>
            <p14:sldId id="394"/>
            <p14:sldId id="352"/>
            <p14:sldId id="518"/>
            <p14:sldId id="354"/>
            <p14:sldId id="475"/>
            <p14:sldId id="538"/>
            <p14:sldId id="422"/>
            <p14:sldId id="516"/>
            <p14:sldId id="517"/>
            <p14:sldId id="396"/>
            <p14:sldId id="373"/>
            <p14:sldId id="397"/>
            <p14:sldId id="449"/>
            <p14:sldId id="477"/>
            <p14:sldId id="519"/>
            <p14:sldId id="523"/>
            <p14:sldId id="521"/>
            <p14:sldId id="399"/>
            <p14:sldId id="329"/>
            <p14:sldId id="534"/>
            <p14:sldId id="400"/>
            <p14:sldId id="381"/>
            <p14:sldId id="261"/>
            <p14:sldId id="500"/>
            <p14:sldId id="501"/>
            <p14:sldId id="522"/>
            <p14:sldId id="502"/>
            <p14:sldId id="489"/>
            <p14:sldId id="524"/>
            <p14:sldId id="497"/>
            <p14:sldId id="525"/>
            <p14:sldId id="494"/>
            <p14:sldId id="526"/>
            <p14:sldId id="5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0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e LEBOURG" initials="JL" lastIdx="41" clrIdx="0"/>
  <p:cmAuthor id="2" name="Lionel Pons" initials="LP" lastIdx="29" clrIdx="1"/>
  <p:cmAuthor id="3" name="Thibault Appelmans" initials="TA" lastIdx="1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7E"/>
    <a:srgbClr val="004899"/>
    <a:srgbClr val="CC006A"/>
    <a:srgbClr val="F305E8"/>
    <a:srgbClr val="F25A0E"/>
    <a:srgbClr val="E2AC00"/>
    <a:srgbClr val="87CB3D"/>
    <a:srgbClr val="78B832"/>
    <a:srgbClr val="F14427"/>
    <a:srgbClr val="EFB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7" autoAdjust="0"/>
    <p:restoredTop sz="86408" autoAdjust="0"/>
  </p:normalViewPr>
  <p:slideViewPr>
    <p:cSldViewPr snapToGrid="0">
      <p:cViewPr>
        <p:scale>
          <a:sx n="120" d="100"/>
          <a:sy n="120" d="100"/>
        </p:scale>
        <p:origin x="1512" y="4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9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92"/>
    </p:cViewPr>
  </p:sorterViewPr>
  <p:notesViewPr>
    <p:cSldViewPr snapToGrid="0">
      <p:cViewPr varScale="1">
        <p:scale>
          <a:sx n="90" d="100"/>
          <a:sy n="90" d="100"/>
        </p:scale>
        <p:origin x="3328" y="224"/>
      </p:cViewPr>
      <p:guideLst>
        <p:guide orient="horz" pos="308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commentAuthors" Target="commentAuthors.xml"/><Relationship Id="rId89" Type="http://schemas.openxmlformats.org/officeDocument/2006/relationships/customXml" Target="../customXml/item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customXml" Target="../customXml/item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508" y="0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r">
              <a:defRPr sz="1200"/>
            </a:lvl1pPr>
          </a:lstStyle>
          <a:p>
            <a:fld id="{1723B4AB-2AA7-4A4A-8F62-426533FF55AD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6846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508" y="9286846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r">
              <a:defRPr sz="1200"/>
            </a:lvl1pPr>
          </a:lstStyle>
          <a:p>
            <a:fld id="{EE1FE783-5DBB-4154-96BF-ABC3E7704D6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07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508" y="0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r">
              <a:defRPr sz="1200"/>
            </a:lvl1pPr>
          </a:lstStyle>
          <a:p>
            <a:fld id="{3A9F1730-E2CC-44FE-86EB-445B853DFF73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33425"/>
            <a:ext cx="6518275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49" tIns="44924" rIns="89849" bIns="449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068" y="4644272"/>
            <a:ext cx="5336540" cy="4399836"/>
          </a:xfrm>
          <a:prstGeom prst="rect">
            <a:avLst/>
          </a:prstGeom>
        </p:spPr>
        <p:txBody>
          <a:bodyPr vert="horz" lIns="89849" tIns="44924" rIns="89849" bIns="449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6846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508" y="9286846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r">
              <a:defRPr sz="1200"/>
            </a:lvl1pPr>
          </a:lstStyle>
          <a:p>
            <a:fld id="{FFCBF571-D1D3-4EA2-9A04-6EB378C567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37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Mettre</a:t>
            </a:r>
            <a:r>
              <a:rPr lang="en-GB" dirty="0"/>
              <a:t> un fond blanc pour </a:t>
            </a:r>
            <a:r>
              <a:rPr lang="en-GB" dirty="0" err="1"/>
              <a:t>faciliter</a:t>
            </a:r>
            <a:r>
              <a:rPr lang="en-GB" baseline="0" dirty="0"/>
              <a:t> l’ impression et la prise de notes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659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91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98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125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874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592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29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401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67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729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959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959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39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93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46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10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06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9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75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30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60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322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54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877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91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2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74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 orange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983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calaire orange"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06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455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315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re et contenu compara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672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re et contenu comparatif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827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044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encart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322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22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red">
    <p:bg>
      <p:bgPr>
        <a:solidFill>
          <a:srgbClr val="155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85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79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657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6E539D-CC92-5E0E-D381-FA967A9AB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72C977-993B-48BA-B872-B765BBE2D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A4D49A-953F-39A0-CBF0-582E442B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267358-E192-50CA-9ECE-1F6DCF37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D8155F-CE75-DBF4-1FB2-23AD9D41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825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9DA16-3510-6996-F273-2A7247F96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C74E3C-5FC1-3148-5E5B-58BA492F5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3520A-F338-4BEF-C2DA-254BCC38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6225AC-B4AE-F0E9-0CBC-609752D7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9DFB5D-FB73-CEE9-F182-60CD0E01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428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5D1F5D-EE18-A03B-07B8-2195231C0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3D018C-41ED-2C40-4D7D-AD5C06DB6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0A4D4F-C70C-D50C-CC92-95C4498B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373157-62E5-34E4-4BAB-96F1109E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E5AB79-9897-13A2-D7EB-C6F0C745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041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E708D-3A9B-6247-96AF-9189EE06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30A808-F782-219F-71BA-2C11821AE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46EB2B4-2937-3142-A288-280A821A0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E051C9-0E1F-F0A2-96E9-7242A6D7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DD15D2-2801-B134-4BD2-9A78B3AE7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1468EA-941C-79B8-4964-09EB17A9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564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81104D-95C8-E55D-2026-53D5C65FD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057B91-BC55-E8A6-6134-0C5B29A77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3EDF8E-A4FF-A985-437D-619F32346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6CE78E-2B7F-C35A-D4CD-D828BA416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CCDDBD-8C61-1D0E-A0A6-4169EE486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BF6FFAA-76B7-BF0C-7A52-960CFC398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A6EBF3-1AC3-33A0-2BF4-655A035F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2858D4-B182-F10C-982D-983B9550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88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C238C5-971B-C3D4-6EF3-73EEA485A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7A8F3FD-385F-6198-BE33-9354FD661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0247A1-1934-1FB4-7860-99F20642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E15603-4657-F857-ED51-1DF0E694C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438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68B524-5E0E-AE57-8D3E-D861411E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3FFEB51-4CF6-FF4B-E34E-5B8CEA9F6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40CB5C-0CA3-C38B-32D3-CCFBAC51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043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FA632-D822-B3B3-4FCA-B52B02D7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0D92D7-B1D0-523E-DDC8-73EDEE7DC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FE9789-856A-619F-5AC2-78F50AA67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E8D353-E967-9146-79D6-F57657747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65E9D5-26A4-48D8-9F9E-945F1C17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214A39-497F-0729-E0F0-8DA00B1A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19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223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85659-D4CB-5CC3-B862-35B801932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CDF7BF4-19A0-A6D0-2642-5FE7830D3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70E199-2616-D453-DD52-75FB6C430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0EA006-96EF-6E10-44C4-FC35E1C2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136497-CD31-FCAB-9C83-6E44E20D1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484580-2F9C-0A6F-D632-37B66B7D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171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FA51EB-BA45-E1DB-CC2D-7543F805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4CB8BA-6040-2161-38CD-7A376E0D8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FC6852-9AAF-7FCD-4980-7CBBB065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902E7C-41E0-0D24-14AF-BDD4A5EF3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518C2F-8E40-9E9A-2B39-9F34EF9D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68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99FD4E-243C-0A6C-7107-10F8087CBF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A9F60F-5188-A427-49E4-9D0298E12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55E80-8F04-0DF5-53BA-AA0A27F4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9238FB-1DB0-135E-55DD-391E5D48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54791F-9D94-EFC9-772B-CF6012F97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926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5858D4-7419-5ABE-C5EB-4CB1122E6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82311B-A693-944C-B607-376702845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1D6E1E-7949-0831-E32A-E6451440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3F78EC-4BA5-2B87-A9E2-98B6348B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62C864-A3C8-E8F0-1FBD-4FD85E34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312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90350F-FF92-6A4F-E3D4-B562B50B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0BA113-C618-E3A3-510B-42320E81C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A85189-9C0F-F392-FC0A-A96BB012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D5F378-8A7C-F64C-8AD0-DE03263C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AE70C-CEDB-D064-0306-FEA249CB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222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6C0FC-F36F-FD92-8A5F-8AE07D31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D56243-6981-BD1C-81B5-28F9AE9B7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080F9E-913E-A332-0B6B-AE213022A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7D74F5-06AD-20B6-2A45-9709B7EE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7130A3-07E8-933F-1B58-08A15856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6495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B48F92-0239-6A3B-02EB-0F63B05D1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7EBD88-BDB1-BD49-DA72-33CB1EF4D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0C1E9C-3F5B-C6B7-4E0A-43E970EE1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41798B-59EF-8D15-18B6-19D5F3FAF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6D702C-F001-AF3D-D3C2-0CF1CFF3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A4A15F-277E-4DF8-4EE9-E4587DB3A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618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7C393B-14BA-2178-24E5-02335184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CFB32A-603B-BC15-B1FA-940CEE57F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D60D9E-F3C4-876F-D91C-DD977D64B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64A947-E885-0BAC-C47F-B458008F5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A8F5C72-D747-2007-56A4-8816DFD186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932AF86-32D7-6974-B27A-46FB05BE1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D20798-5C04-F05F-B524-2D9AD409B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42C1667-194D-03C2-3250-C90567E5E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382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B61D92-7BBD-6C2B-FD12-A3B95E570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83F28C-410B-9730-F0C5-87617FB7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A474F5-C0EB-F0E2-1468-1D14003A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79848D-4C67-718F-3B79-F645831E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57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3943029-C04A-4539-9698-F6B050271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E27F31-413A-6211-6B4C-DC9C903F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574D96-A291-93A6-7FF4-B641C231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85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ink">
    <p:bg>
      <p:bgPr>
        <a:solidFill>
          <a:srgbClr val="D34D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28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8B594-8898-F5CA-72A4-198374F7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B2FAAF-1900-BC9E-219D-CD9AF080A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D2769B4-088A-0B40-CA9C-2D63E587C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FA9479-C17A-70A0-0FCF-F868662C0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61273C-8025-5B04-D6A1-A3975E4E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2A5030-14B1-169C-9AA3-92E32B8E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7368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F84CA-33A1-5344-BAFE-DAC3311CB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00EF9BC-1814-D95E-B974-0370F7762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9B90EF-8B6C-D4F4-3AC6-B3FEDFBE6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98DE9B-7980-6C0A-D19C-1400904A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3FCED4-C4A2-0449-E911-059DFB14D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6899DD-DA08-3196-0F5A-8E6469A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85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D8992-F62C-AC16-373B-C4EACB269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DD44B7-8ADF-5B1A-0D4E-0F1902035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8B061C-7424-9A53-AE80-A1D355A2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3E3087-E778-A83E-159C-61E345DD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A06818-B480-BC55-4E08-8D5D23C11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803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CDF074-453A-91E5-7BF2-BA817B05EF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29B94B-A7E2-7C0C-8C95-ADD6177BF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989CF0-367E-8179-7A3F-8D50C6396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4FD730-2B20-1769-7E19-286C7473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366382-AAF1-9B3B-5E63-87D1BA1F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94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een">
    <p:bg>
      <p:bgPr>
        <a:solidFill>
          <a:srgbClr val="009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6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urple">
    <p:bg>
      <p:bgPr>
        <a:solidFill>
          <a:srgbClr val="867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3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purpl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48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orange">
    <p:bg>
      <p:bgPr>
        <a:solidFill>
          <a:srgbClr val="EA5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0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orange">
    <p:bg>
      <p:bgPr>
        <a:solidFill>
          <a:srgbClr val="CC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34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0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9" r:id="rId3"/>
    <p:sldLayoutId id="2147483663" r:id="rId4"/>
    <p:sldLayoutId id="2147483662" r:id="rId5"/>
    <p:sldLayoutId id="2147483660" r:id="rId6"/>
    <p:sldLayoutId id="2147483670" r:id="rId7"/>
    <p:sldLayoutId id="2147483661" r:id="rId8"/>
    <p:sldLayoutId id="2147483665" r:id="rId9"/>
    <p:sldLayoutId id="2147483666" r:id="rId10"/>
    <p:sldLayoutId id="2147483667" r:id="rId11"/>
    <p:sldLayoutId id="2147483668" r:id="rId12"/>
    <p:sldLayoutId id="2147483650" r:id="rId13"/>
    <p:sldLayoutId id="2147483671" r:id="rId14"/>
    <p:sldLayoutId id="2147483652" r:id="rId15"/>
    <p:sldLayoutId id="2147483653" r:id="rId16"/>
    <p:sldLayoutId id="2147483655" r:id="rId17"/>
    <p:sldLayoutId id="2147483656" r:id="rId18"/>
    <p:sldLayoutId id="2147483657" r:id="rId19"/>
    <p:sldLayoutId id="2147483664" r:id="rId20"/>
    <p:sldLayoutId id="2147483672" r:id="rId2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D9F706-7865-40F2-A2B3-FC613214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CAB298-80C0-9244-032E-87681DEEF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D87054-8AAB-114C-D006-E58810862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FC0322-B40D-C84E-8FC2-67BEBE9D9CF1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737008-A7B6-9F16-A2B8-FFEAC7251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EE8B0F-F5F5-1178-1525-BBCC743A8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A8F912-E2AC-694C-B797-512267EC5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12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D760FEA-9E7C-FA82-9B55-FBF8AF33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7DBF98-B6AD-F21E-14F3-5808C83DF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53D2AF-0429-CCAB-96B2-AF4DD0629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EFC3EA-6711-E647-B18D-B7E04BE3F348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F29115-AEDA-2141-3A7C-D499471F5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823BF4-38EF-91B9-6986-258BC0899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D1D182-4E4F-8341-B9DC-64BB6EB14F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44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sncb.be/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8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jp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jpe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83.jpeg"/><Relationship Id="rId9" Type="http://schemas.microsoft.com/office/2007/relationships/hdphoto" Target="../media/hdphoto8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lgianrail.be/fr/service-clientele/voyageurs-a-mobilite-reduite.asp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ncb.be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jaune, Rectangle, orange&#10;&#10;Description générée automatiquement">
            <a:extLst>
              <a:ext uri="{FF2B5EF4-FFF2-40B4-BE49-F238E27FC236}">
                <a16:creationId xmlns:a16="http://schemas.microsoft.com/office/drawing/2014/main" id="{FE36427B-95D1-1617-6C09-A8DA921236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699542"/>
            <a:ext cx="6494921" cy="844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GB" sz="4000" b="1" dirty="0" err="1">
                <a:solidFill>
                  <a:schemeClr val="bg1"/>
                </a:solidFill>
                <a:latin typeface="+mn-lt"/>
              </a:rPr>
              <a:t>J’ose</a:t>
            </a:r>
            <a:r>
              <a:rPr lang="en-GB"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+mn-lt"/>
              </a:rPr>
              <a:t>prendre</a:t>
            </a:r>
            <a:r>
              <a:rPr lang="en-GB" sz="4000" b="1" dirty="0">
                <a:solidFill>
                  <a:schemeClr val="bg1"/>
                </a:solidFill>
                <a:latin typeface="+mn-lt"/>
              </a:rPr>
              <a:t> le train</a:t>
            </a:r>
            <a:br>
              <a:rPr lang="en-GB" sz="3600" b="1" dirty="0">
                <a:solidFill>
                  <a:schemeClr val="bg1"/>
                </a:solidFill>
                <a:latin typeface="+mn-lt"/>
              </a:rPr>
            </a:br>
            <a:br>
              <a:rPr lang="en-GB" sz="4000" b="1" dirty="0">
                <a:solidFill>
                  <a:schemeClr val="bg1"/>
                </a:solidFill>
                <a:latin typeface="+mn-lt"/>
              </a:rPr>
            </a:br>
            <a:endParaRPr lang="en-GB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122" y="3507854"/>
            <a:ext cx="462597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 err="1">
                <a:solidFill>
                  <a:srgbClr val="00457E"/>
                </a:solidFill>
              </a:rPr>
              <a:t>Prénom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</a:p>
          <a:p>
            <a:r>
              <a:rPr lang="en-GB" sz="1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</a:t>
            </a:r>
            <a:r>
              <a:rPr lang="en-GB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inscris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ton </a:t>
            </a:r>
            <a:r>
              <a:rPr lang="en-GB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prénom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pic>
        <p:nvPicPr>
          <p:cNvPr id="10" name="Picture 9" descr="Train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09375"/>
            <a:ext cx="8689280" cy="1694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4490888"/>
            <a:ext cx="8509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© 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European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 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Easy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-to-Read Logo: Inclusion Europe. </a:t>
            </a:r>
          </a:p>
          <a:p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More information at https://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www.inclusioneurope.eu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/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easy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-to-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read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/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784104" y="3003798"/>
            <a:ext cx="879814" cy="904292"/>
            <a:chOff x="395536" y="3370378"/>
            <a:chExt cx="1145588" cy="1145588"/>
          </a:xfrm>
        </p:grpSpPr>
        <p:sp>
          <p:nvSpPr>
            <p:cNvPr id="11" name="Oval 2"/>
            <p:cNvSpPr/>
            <p:nvPr/>
          </p:nvSpPr>
          <p:spPr>
            <a:xfrm>
              <a:off x="395536" y="3370378"/>
              <a:ext cx="1145588" cy="1145588"/>
            </a:xfrm>
            <a:prstGeom prst="rect">
              <a:avLst/>
            </a:prstGeom>
            <a:solidFill>
              <a:srgbClr val="0A13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2" descr="Z:\BMo5023\06 PMR\HANDICAP INTELLECTUEL\2017 HANDICAP MENTAL\PROJET AMEN. RAISONNABLES\KIT PEDAGOGIQUE\Logo Inclusion europe\ET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22" y="3568694"/>
              <a:ext cx="754415" cy="748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611560" y="2759674"/>
            <a:ext cx="541782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/>
                </a:solidFill>
              </a:rPr>
              <a:t>Mon guide </a:t>
            </a:r>
            <a:r>
              <a:rPr lang="en-GB" b="1" dirty="0" err="1">
                <a:solidFill>
                  <a:schemeClr val="bg1"/>
                </a:solidFill>
              </a:rPr>
              <a:t>d’apprentissage</a:t>
            </a:r>
            <a:r>
              <a:rPr lang="en-GB" b="1" dirty="0">
                <a:solidFill>
                  <a:srgbClr val="F25A0E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pour voyager </a:t>
            </a:r>
            <a:r>
              <a:rPr lang="en-GB" b="1" dirty="0" err="1">
                <a:solidFill>
                  <a:schemeClr val="bg1"/>
                </a:solidFill>
              </a:rPr>
              <a:t>seul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0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8131" y="1347614"/>
            <a:ext cx="4038600" cy="3394472"/>
          </a:xfrm>
        </p:spPr>
        <p:txBody>
          <a:bodyPr/>
          <a:lstStyle/>
          <a:p>
            <a:r>
              <a:rPr lang="fr-BE" sz="1500" dirty="0"/>
              <a:t>En gare, sur les affiches jaunes.</a:t>
            </a:r>
          </a:p>
          <a:p>
            <a:endParaRPr lang="fr-BE" sz="1400" dirty="0"/>
          </a:p>
          <a:p>
            <a:endParaRPr lang="fr-BE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51636" y="195486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cherche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l’information</a:t>
            </a:r>
            <a:r>
              <a:rPr lang="en-GB" sz="2400" dirty="0">
                <a:solidFill>
                  <a:schemeClr val="accent5"/>
                </a:solidFill>
              </a:rPr>
              <a:t> sur </a:t>
            </a:r>
            <a:r>
              <a:rPr lang="en-GB" sz="2400" dirty="0" err="1">
                <a:solidFill>
                  <a:schemeClr val="accent5"/>
                </a:solidFill>
              </a:rPr>
              <a:t>l’itinéraire</a:t>
            </a:r>
            <a:r>
              <a:rPr lang="en-GB" sz="2400" dirty="0">
                <a:solidFill>
                  <a:schemeClr val="accent5"/>
                </a:solidFill>
              </a:rPr>
              <a:t>, </a:t>
            </a:r>
            <a:r>
              <a:rPr lang="en-GB" sz="2400" dirty="0" err="1">
                <a:solidFill>
                  <a:schemeClr val="accent5"/>
                </a:solidFill>
              </a:rPr>
              <a:t>l’horaire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et le </a:t>
            </a:r>
            <a:r>
              <a:rPr lang="en-GB" sz="2400" dirty="0" err="1">
                <a:solidFill>
                  <a:schemeClr val="accent5"/>
                </a:solidFill>
              </a:rPr>
              <a:t>numéro</a:t>
            </a:r>
            <a:r>
              <a:rPr lang="en-GB" sz="2400" dirty="0">
                <a:solidFill>
                  <a:schemeClr val="accent5"/>
                </a:solidFill>
              </a:rPr>
              <a:t> du </a:t>
            </a:r>
            <a:r>
              <a:rPr lang="en-GB" sz="2400" dirty="0" err="1">
                <a:solidFill>
                  <a:schemeClr val="accent5"/>
                </a:solidFill>
              </a:rPr>
              <a:t>quai</a:t>
            </a:r>
            <a:r>
              <a:rPr lang="en-GB" sz="2400" dirty="0">
                <a:solidFill>
                  <a:schemeClr val="accent5"/>
                </a:solidFill>
              </a:rPr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6" name="Picture 2" descr="departures_v6b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5073"/>
            <a:ext cx="2592288" cy="367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84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0" y="3455035"/>
            <a:ext cx="367180" cy="303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128" y="2142086"/>
            <a:ext cx="16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 </a:t>
            </a:r>
            <a:r>
              <a:rPr lang="en-GB" dirty="0" err="1"/>
              <a:t>vais</a:t>
            </a:r>
            <a:r>
              <a:rPr lang="en-GB" dirty="0"/>
              <a:t> à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4798" y="4002618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la direction du train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16954" y="4094951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531" y="1195534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Aller</a:t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Direction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774798" y="2114651"/>
            <a:ext cx="3086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d’arrivée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2128" y="2762263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Heure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Quai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74798" y="2743973"/>
            <a:ext cx="3175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l’heure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départ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51128" y="3373295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prévu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3563888" y="1275606"/>
            <a:ext cx="648072" cy="36004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6A"/>
              </a:solidFill>
            </a:endParaRPr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323528" y="195486"/>
            <a:ext cx="8496944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chemeClr val="accent5"/>
                </a:solidFill>
              </a:rPr>
              <a:t>J’indique</a:t>
            </a:r>
            <a:r>
              <a:rPr lang="en-GB" sz="2400" dirty="0">
                <a:solidFill>
                  <a:schemeClr val="accent5"/>
                </a:solidFill>
              </a:rPr>
              <a:t> les </a:t>
            </a:r>
            <a:r>
              <a:rPr lang="en-GB" sz="2400" dirty="0" err="1">
                <a:solidFill>
                  <a:schemeClr val="accent5"/>
                </a:solidFill>
              </a:rPr>
              <a:t>informations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utiles</a:t>
            </a:r>
            <a:r>
              <a:rPr lang="en-GB" sz="2400" dirty="0">
                <a:solidFill>
                  <a:schemeClr val="accent5"/>
                </a:solidFill>
              </a:rPr>
              <a:t> à mon voyage.</a:t>
            </a:r>
            <a:endParaRPr lang="en-GB" dirty="0">
              <a:solidFill>
                <a:srgbClr val="CC006A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1824107" y="1175518"/>
            <a:ext cx="1307733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Visu 1 blanc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1026" name="Imag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0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72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128" y="2142086"/>
            <a:ext cx="16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Je </a:t>
            </a:r>
            <a:r>
              <a:rPr lang="en-GB" err="1"/>
              <a:t>vais</a:t>
            </a:r>
            <a:r>
              <a:rPr lang="en-GB"/>
              <a:t> à</a:t>
            </a:r>
            <a:endParaRPr lang="en-GB" i="1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4798" y="4002618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la direction du train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510" y="1116535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Retour</a:t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Direction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774798" y="2114651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d’arrivée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2128" y="2762263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Heure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Quai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74798" y="2743973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l’heure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départ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798" y="3373295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prévu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1948732" y="1108711"/>
            <a:ext cx="1578474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Curved Left Arrow 34"/>
          <p:cNvSpPr/>
          <p:nvPr/>
        </p:nvSpPr>
        <p:spPr>
          <a:xfrm>
            <a:off x="4027201" y="1108711"/>
            <a:ext cx="680680" cy="634551"/>
          </a:xfrm>
          <a:prstGeom prst="curved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itle 2"/>
          <p:cNvSpPr txBox="1">
            <a:spLocks/>
          </p:cNvSpPr>
          <p:nvPr/>
        </p:nvSpPr>
        <p:spPr>
          <a:xfrm>
            <a:off x="152669" y="154263"/>
            <a:ext cx="8496944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chemeClr val="accent5"/>
                </a:solidFill>
              </a:rPr>
              <a:t>J’indique</a:t>
            </a:r>
            <a:r>
              <a:rPr lang="en-GB" sz="2400" dirty="0">
                <a:solidFill>
                  <a:schemeClr val="accent5"/>
                </a:solidFill>
              </a:rPr>
              <a:t> les </a:t>
            </a:r>
            <a:r>
              <a:rPr lang="en-GB" sz="2400" dirty="0" err="1">
                <a:solidFill>
                  <a:schemeClr val="accent5"/>
                </a:solidFill>
              </a:rPr>
              <a:t>informations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utiles</a:t>
            </a:r>
            <a:r>
              <a:rPr lang="en-GB" sz="2400" dirty="0">
                <a:solidFill>
                  <a:schemeClr val="accent5"/>
                </a:solidFill>
              </a:rPr>
              <a:t> à mon voyage</a:t>
            </a:r>
            <a:r>
              <a:rPr lang="en-GB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21" name="Oval 20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Visu 1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25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7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6" y="3395432"/>
            <a:ext cx="367180" cy="303250"/>
          </a:xfrm>
          <a:prstGeom prst="rect">
            <a:avLst/>
          </a:prstGeom>
        </p:spPr>
      </p:pic>
      <p:sp>
        <p:nvSpPr>
          <p:cNvPr id="34" name="Right Arrow 33"/>
          <p:cNvSpPr/>
          <p:nvPr/>
        </p:nvSpPr>
        <p:spPr>
          <a:xfrm>
            <a:off x="591395" y="4084433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24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8549F07B-DBCE-8058-62EC-557F7B96C720}"/>
              </a:ext>
            </a:extLst>
          </p:cNvPr>
          <p:cNvGrpSpPr>
            <a:grpSpLocks/>
          </p:cNvGrpSpPr>
          <p:nvPr/>
        </p:nvGrpSpPr>
        <p:grpSpPr>
          <a:xfrm>
            <a:off x="3724910" y="3313365"/>
            <a:ext cx="653427" cy="1071259"/>
            <a:chOff x="5157791" y="1206621"/>
            <a:chExt cx="2153758" cy="3561984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D8A3186F-6F2C-4FF3-3D9C-ADB72FA174E4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68366" y="1631502"/>
              <a:ext cx="1385562" cy="2453115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BAF575B2-3E42-01AD-9C9D-281279F7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791" y="1206621"/>
              <a:ext cx="2153758" cy="3561984"/>
            </a:xfrm>
            <a:prstGeom prst="rect">
              <a:avLst/>
            </a:prstGeom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6368" y="209953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Rien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oublié</a:t>
            </a:r>
            <a:r>
              <a:rPr lang="en-GB" sz="2400" dirty="0">
                <a:solidFill>
                  <a:schemeClr val="accent5"/>
                </a:solidFill>
              </a:rPr>
              <a:t>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408" y="1487536"/>
            <a:ext cx="249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Ma carte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réduction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j’en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une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61" y="1245756"/>
            <a:ext cx="1098820" cy="7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2020" y="729643"/>
            <a:ext cx="704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Avant de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partir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je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vérifie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que je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n’ai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rien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oublié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3438" y="2388262"/>
            <a:ext cx="244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Mon billet de train </a:t>
            </a: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acheté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l’avance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3438" y="3278721"/>
            <a:ext cx="3216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Mon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téléphone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où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enregistré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numéro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d’assistance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SNCB 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02 607 30 10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80170" y="2174297"/>
            <a:ext cx="2645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Mon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argent </a:t>
            </a: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ou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ma carte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bancaire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53344" y="1569303"/>
            <a:ext cx="2198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Ma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carte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d’identité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1168" y="2582635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4499992" y="1487536"/>
            <a:ext cx="0" cy="303783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310847" y="3090491"/>
            <a:ext cx="1755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Mon guide. </a:t>
            </a:r>
          </a:p>
        </p:txBody>
      </p:sp>
      <p:sp>
        <p:nvSpPr>
          <p:cNvPr id="48" name="Oval 47"/>
          <p:cNvSpPr/>
          <p:nvPr/>
        </p:nvSpPr>
        <p:spPr>
          <a:xfrm>
            <a:off x="3742000" y="2452028"/>
            <a:ext cx="619248" cy="594508"/>
          </a:xfrm>
          <a:prstGeom prst="ellipse">
            <a:avLst/>
          </a:prstGeom>
          <a:solidFill>
            <a:srgbClr val="004899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00" y="2437055"/>
            <a:ext cx="653436" cy="653436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Visu 1 blanc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1026" y="3000424"/>
            <a:ext cx="1139491" cy="64282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4716016" y="1604049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1168" y="3499045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3742000" y="1507061"/>
            <a:ext cx="589852" cy="8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Oval 50"/>
          <p:cNvSpPr/>
          <p:nvPr/>
        </p:nvSpPr>
        <p:spPr>
          <a:xfrm>
            <a:off x="221168" y="1628256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4716016" y="3851714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4716016" y="2336235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4716016" y="3111107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/>
          <p:cNvSpPr txBox="1"/>
          <p:nvPr/>
        </p:nvSpPr>
        <p:spPr>
          <a:xfrm>
            <a:off x="5310847" y="3834691"/>
            <a:ext cx="1755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Ma carte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d’aide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2051" name="Image 77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7608574" y="2010757"/>
            <a:ext cx="585254" cy="8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 77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t="41451" r="75139" b="26685"/>
          <a:stretch/>
        </p:blipFill>
        <p:spPr bwMode="auto">
          <a:xfrm>
            <a:off x="8254123" y="2111382"/>
            <a:ext cx="390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" b="1030"/>
          <a:stretch/>
        </p:blipFill>
        <p:spPr bwMode="auto">
          <a:xfrm>
            <a:off x="7623979" y="3834691"/>
            <a:ext cx="1153584" cy="640053"/>
          </a:xfrm>
          <a:prstGeom prst="rect">
            <a:avLst/>
          </a:prstGeom>
          <a:noFill/>
          <a:ln w="190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6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561" y="2499741"/>
            <a:ext cx="6120679" cy="20162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GB" sz="2800" b="1" dirty="0">
                <a:solidFill>
                  <a:srgbClr val="FFFFFF"/>
                </a:solidFill>
              </a:rPr>
              <a:t>Je </a:t>
            </a:r>
            <a:r>
              <a:rPr lang="en-GB" sz="2800" b="1" dirty="0" err="1">
                <a:solidFill>
                  <a:srgbClr val="FFFFFF"/>
                </a:solidFill>
              </a:rPr>
              <a:t>repère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l’entrée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>
                <a:solidFill>
                  <a:schemeClr val="bg1"/>
                </a:solidFill>
              </a:rPr>
              <a:t>de la </a:t>
            </a:r>
            <a:r>
              <a:rPr lang="en-GB" sz="2800" b="1" dirty="0" err="1">
                <a:solidFill>
                  <a:schemeClr val="bg1"/>
                </a:solidFill>
              </a:rPr>
              <a:t>gare</a:t>
            </a:r>
            <a:r>
              <a:rPr lang="en-GB" sz="2800" b="1" dirty="0">
                <a:solidFill>
                  <a:schemeClr val="bg1"/>
                </a:solidFill>
              </a:rPr>
              <a:t> de </a:t>
            </a:r>
            <a:r>
              <a:rPr lang="en-GB" sz="2800" b="1" dirty="0" err="1">
                <a:solidFill>
                  <a:schemeClr val="bg1"/>
                </a:solidFill>
              </a:rPr>
              <a:t>départ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br>
              <a:rPr lang="en-GB" sz="2800" b="1" dirty="0">
                <a:solidFill>
                  <a:schemeClr val="bg1"/>
                </a:solidFill>
              </a:rPr>
            </a:br>
            <a:br>
              <a:rPr lang="en-GB" sz="2800" dirty="0">
                <a:solidFill>
                  <a:schemeClr val="bg1"/>
                </a:solidFill>
              </a:rPr>
            </a:br>
            <a:br>
              <a:rPr lang="en-GB" sz="2800" b="0" dirty="0"/>
            </a:br>
            <a:endParaRPr lang="en-GB" sz="2200" b="0" dirty="0"/>
          </a:p>
        </p:txBody>
      </p:sp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6F1DD91F-E6B6-2040-CA4E-19BADE4645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06112"/>
            <a:ext cx="1745758" cy="17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21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228184" y="205183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le nom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de la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de départ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repère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l’entrée</a:t>
            </a:r>
            <a:r>
              <a:rPr lang="en-GB" sz="2400" dirty="0">
                <a:solidFill>
                  <a:schemeClr val="accent5"/>
                </a:solidFill>
              </a:rPr>
              <a:t> de la </a:t>
            </a:r>
            <a:r>
              <a:rPr lang="en-GB" sz="2400" dirty="0" err="1">
                <a:solidFill>
                  <a:schemeClr val="accent5"/>
                </a:solidFill>
              </a:rPr>
              <a:t>gare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3568" y="1131590"/>
            <a:ext cx="4536504" cy="2664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22867" y="1694124"/>
            <a:ext cx="4306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J’ajoute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ici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photo de la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départ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en regardant sur internet </a:t>
            </a: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ou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ajoutant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photo que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prise.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20028" y="2166133"/>
            <a:ext cx="356175" cy="356175"/>
            <a:chOff x="3493625" y="3292702"/>
            <a:chExt cx="646327" cy="646327"/>
          </a:xfrm>
        </p:grpSpPr>
        <p:sp>
          <p:nvSpPr>
            <p:cNvPr id="13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91" y="195486"/>
            <a:ext cx="6461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234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599" y="169503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trouve</a:t>
            </a:r>
            <a:r>
              <a:rPr lang="en-GB" sz="2400" dirty="0">
                <a:solidFill>
                  <a:schemeClr val="accent5"/>
                </a:solidFill>
              </a:rPr>
              <a:t> mon </a:t>
            </a:r>
            <a:r>
              <a:rPr lang="en-GB" sz="2400" dirty="0" err="1">
                <a:solidFill>
                  <a:schemeClr val="accent5"/>
                </a:solidFill>
              </a:rPr>
              <a:t>chemin</a:t>
            </a:r>
            <a:r>
              <a:rPr lang="en-GB" sz="2400" b="1" dirty="0">
                <a:solidFill>
                  <a:schemeClr val="accent5"/>
                </a:solidFill>
              </a:rPr>
              <a:t> avec les </a:t>
            </a:r>
            <a:r>
              <a:rPr lang="en-GB" sz="2400" b="1" dirty="0" err="1">
                <a:solidFill>
                  <a:schemeClr val="accent5"/>
                </a:solidFill>
              </a:rPr>
              <a:t>pictogrammes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971600" y="2197462"/>
            <a:ext cx="2436410" cy="125985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Chemin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suivre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Picto flèch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11" y="1525993"/>
            <a:ext cx="649790" cy="648000"/>
          </a:xfrm>
          <a:prstGeom prst="rect">
            <a:avLst/>
          </a:prstGeom>
        </p:spPr>
      </p:pic>
      <p:pic>
        <p:nvPicPr>
          <p:cNvPr id="8" name="Picture 7" descr="Picto bill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25421"/>
            <a:ext cx="648000" cy="64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28054" y="2196254"/>
            <a:ext cx="1378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Guichets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19559" y="2197462"/>
            <a:ext cx="141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12064" y="1511492"/>
            <a:ext cx="648000" cy="648000"/>
            <a:chOff x="4499992" y="1275606"/>
            <a:chExt cx="614768" cy="614768"/>
          </a:xfrm>
        </p:grpSpPr>
        <p:sp>
          <p:nvSpPr>
            <p:cNvPr id="5" name="Rectangle 4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45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940" y="1355345"/>
              <a:ext cx="252872" cy="465849"/>
            </a:xfrm>
            <a:prstGeom prst="rect">
              <a:avLst/>
            </a:prstGeom>
            <a:noFill/>
            <a:ln w="3175">
              <a:solidFill>
                <a:srgbClr val="00457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57417" y="886811"/>
            <a:ext cx="8274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J’apprends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reconnaître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pictogrammes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pour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trouver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mon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chemin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2573735"/>
            <a:ext cx="3267358" cy="21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2569047"/>
            <a:ext cx="1452337" cy="218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91" y="195486"/>
            <a:ext cx="6461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07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23528" y="2575815"/>
            <a:ext cx="7092950" cy="14938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J’achète</a:t>
            </a:r>
            <a:r>
              <a:rPr lang="en-GB" sz="2800" b="1" dirty="0">
                <a:solidFill>
                  <a:srgbClr val="FFFFFF"/>
                </a:solidFill>
              </a:rPr>
              <a:t> mon billet </a:t>
            </a:r>
            <a:r>
              <a:rPr lang="en-GB" sz="2800" b="1" dirty="0">
                <a:solidFill>
                  <a:schemeClr val="bg1"/>
                </a:solidFill>
              </a:rPr>
              <a:t>de train 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			</a:t>
            </a:r>
            <a:br>
              <a:rPr lang="en-GB" sz="2800" b="1" dirty="0">
                <a:solidFill>
                  <a:schemeClr val="bg1"/>
                </a:solidFill>
              </a:rPr>
            </a:b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741267"/>
            <a:ext cx="1720062" cy="1720062"/>
          </a:xfrm>
          <a:prstGeom prst="rect">
            <a:avLst/>
          </a:prstGeom>
        </p:spPr>
      </p:pic>
      <p:pic>
        <p:nvPicPr>
          <p:cNvPr id="3" name="Image 2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94A3C626-0D11-4852-09E3-B0D182644B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00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3528" y="123478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Mon billet de train sur ma carte </a:t>
            </a:r>
            <a:r>
              <a:rPr lang="en-GB" sz="2400" dirty="0" err="1">
                <a:solidFill>
                  <a:schemeClr val="accent5"/>
                </a:solidFill>
              </a:rPr>
              <a:t>d’identité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dirty="0">
                <a:solidFill>
                  <a:srgbClr val="E2AC00"/>
                </a:solidFill>
              </a:rPr>
              <a:t> </a:t>
            </a:r>
            <a:br>
              <a:rPr lang="en-GB" dirty="0">
                <a:solidFill>
                  <a:srgbClr val="E2AC00"/>
                </a:solidFill>
              </a:rPr>
            </a:br>
            <a:endParaRPr lang="en-GB" dirty="0">
              <a:solidFill>
                <a:srgbClr val="E2AC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09053" y="967576"/>
            <a:ext cx="5194920" cy="3394472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sz="1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</a:t>
            </a:r>
            <a:r>
              <a:rPr lang="en-GB" sz="1400" dirty="0" err="1"/>
              <a:t>vais</a:t>
            </a:r>
            <a:r>
              <a:rPr lang="en-GB" sz="1400" dirty="0"/>
              <a:t> sur le site internet </a:t>
            </a:r>
            <a:r>
              <a:rPr lang="en-GB" sz="1400" dirty="0">
                <a:hlinkClick r:id="rId3"/>
              </a:rPr>
              <a:t>www.sncb.be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J’achète</a:t>
            </a:r>
            <a:r>
              <a:rPr lang="en-GB" sz="1400" dirty="0"/>
              <a:t> mon billet de train </a:t>
            </a:r>
          </a:p>
          <a:p>
            <a:r>
              <a:rPr lang="en-GB" sz="1400" dirty="0"/>
              <a:t>     avec ma </a:t>
            </a:r>
            <a:r>
              <a:rPr lang="en-GB" sz="1400" dirty="0" err="1"/>
              <a:t>personne</a:t>
            </a:r>
            <a:r>
              <a:rPr lang="en-GB" sz="1400" dirty="0"/>
              <a:t> de </a:t>
            </a:r>
            <a:r>
              <a:rPr lang="en-GB" sz="1400" dirty="0" err="1"/>
              <a:t>soutien</a:t>
            </a:r>
            <a:r>
              <a:rPr lang="en-GB" sz="1400" dirty="0"/>
              <a:t>.</a:t>
            </a:r>
          </a:p>
          <a:p>
            <a:endParaRPr lang="en-GB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28" y="3435846"/>
            <a:ext cx="1618310" cy="112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11560" y="1256097"/>
            <a:ext cx="2113018" cy="1907728"/>
            <a:chOff x="3851920" y="362961"/>
            <a:chExt cx="4824750" cy="4356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685" y="527298"/>
              <a:ext cx="4576763" cy="2476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37" b="6737"/>
            <a:stretch/>
          </p:blipFill>
          <p:spPr>
            <a:xfrm>
              <a:off x="4027684" y="535328"/>
              <a:ext cx="4504756" cy="288000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403"/>
            <a:stretch/>
          </p:blipFill>
          <p:spPr>
            <a:xfrm>
              <a:off x="3851920" y="362961"/>
              <a:ext cx="4824750" cy="4356000"/>
            </a:xfrm>
            <a:prstGeom prst="rect">
              <a:avLst/>
            </a:prstGeom>
          </p:spPr>
        </p:pic>
      </p:grpSp>
      <p:sp>
        <p:nvSpPr>
          <p:cNvPr id="18" name="Right Arrow 17"/>
          <p:cNvSpPr/>
          <p:nvPr/>
        </p:nvSpPr>
        <p:spPr>
          <a:xfrm rot="5400000">
            <a:off x="2219519" y="2899464"/>
            <a:ext cx="516498" cy="360040"/>
          </a:xfrm>
          <a:prstGeom prst="rightArrow">
            <a:avLst/>
          </a:prstGeom>
          <a:solidFill>
            <a:srgbClr val="004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8230558" y="98268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71315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1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Mon billet de train sur mon </a:t>
            </a:r>
            <a:r>
              <a:rPr lang="en-GB" sz="2400" dirty="0" err="1">
                <a:solidFill>
                  <a:schemeClr val="accent5"/>
                </a:solidFill>
              </a:rPr>
              <a:t>téléphone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707904" y="1200151"/>
            <a:ext cx="4978896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</a:t>
            </a:r>
            <a:r>
              <a:rPr lang="en-GB" sz="1400" dirty="0" err="1"/>
              <a:t>vais</a:t>
            </a:r>
            <a:r>
              <a:rPr lang="en-GB" sz="1400" dirty="0"/>
              <a:t> sur </a:t>
            </a:r>
            <a:r>
              <a:rPr lang="en-GB" sz="1400" dirty="0" err="1"/>
              <a:t>l’application</a:t>
            </a:r>
            <a:r>
              <a:rPr lang="en-GB" sz="1400" dirty="0"/>
              <a:t> SNCB.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J’achète</a:t>
            </a:r>
            <a:r>
              <a:rPr lang="en-GB" sz="1400" dirty="0"/>
              <a:t> mon billet de train </a:t>
            </a:r>
          </a:p>
          <a:p>
            <a:r>
              <a:rPr lang="en-GB" sz="1400" dirty="0"/>
              <a:t>      avec ma personne de </a:t>
            </a:r>
            <a:r>
              <a:rPr lang="en-GB" sz="1400" dirty="0" err="1"/>
              <a:t>soutien</a:t>
            </a:r>
            <a:r>
              <a:rPr lang="en-GB" sz="1400" dirty="0"/>
              <a:t>.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J’enregistre</a:t>
            </a:r>
            <a:r>
              <a:rPr lang="en-GB" sz="1400" dirty="0"/>
              <a:t> mon billet de train </a:t>
            </a:r>
            <a:r>
              <a:rPr lang="en-GB" sz="1400" dirty="0" err="1"/>
              <a:t>dans</a:t>
            </a:r>
            <a:r>
              <a:rPr lang="en-GB" sz="1400" dirty="0"/>
              <a:t> mon </a:t>
            </a:r>
            <a:r>
              <a:rPr lang="en-GB" sz="1400" dirty="0" err="1"/>
              <a:t>téléphone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506232" y="885737"/>
            <a:ext cx="2232248" cy="3691794"/>
            <a:chOff x="5180326" y="1222780"/>
            <a:chExt cx="2102679" cy="3477507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8463" y="1631501"/>
              <a:ext cx="1322506" cy="2537351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326" y="1222780"/>
              <a:ext cx="2102679" cy="347750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98268"/>
            <a:ext cx="653436" cy="653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98268"/>
            <a:ext cx="648000" cy="648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57487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72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 txBox="1">
            <a:spLocks/>
          </p:cNvSpPr>
          <p:nvPr/>
        </p:nvSpPr>
        <p:spPr>
          <a:xfrm>
            <a:off x="6275940" y="2083899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140532" y="1293664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971602"/>
            <a:ext cx="84162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" b="1" dirty="0"/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55778" y="971602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74960" y="957552"/>
            <a:ext cx="795310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400" dirty="0">
              <a:solidFill>
                <a:schemeClr val="accent5"/>
              </a:solidFill>
            </a:endParaRPr>
          </a:p>
          <a:p>
            <a:r>
              <a:rPr lang="fr-FR" b="1" dirty="0">
                <a:solidFill>
                  <a:schemeClr val="accent5"/>
                </a:solidFill>
                <a:latin typeface="+mj-lt"/>
              </a:rPr>
              <a:t>Les 8 étapes du voyage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………………………………………….page 3</a:t>
            </a:r>
          </a:p>
          <a:p>
            <a:endParaRPr lang="fr-FR" dirty="0">
              <a:solidFill>
                <a:schemeClr val="accent5"/>
              </a:solidFill>
              <a:latin typeface="+mj-lt"/>
            </a:endParaRPr>
          </a:p>
          <a:p>
            <a:endParaRPr lang="fr-FR" dirty="0">
              <a:solidFill>
                <a:srgbClr val="CC006A"/>
              </a:solidFill>
              <a:latin typeface="+mj-lt"/>
            </a:endParaRPr>
          </a:p>
          <a:p>
            <a:r>
              <a:rPr lang="fr-FR" b="1" dirty="0">
                <a:solidFill>
                  <a:schemeClr val="accent3"/>
                </a:solidFill>
                <a:latin typeface="+mj-lt"/>
              </a:rPr>
              <a:t>La carte pour demander de l’aide 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…………………………….page 69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fr-FR" b="1" dirty="0">
                <a:solidFill>
                  <a:srgbClr val="CC006A"/>
                </a:solidFill>
                <a:latin typeface="+mj-lt"/>
              </a:rPr>
              <a:t>En cas d’imprévu, de difficulté ou d’insécurité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……….….….page 73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fr-FR" dirty="0">
                <a:solidFill>
                  <a:srgbClr val="CC006A"/>
                </a:solidFill>
                <a:latin typeface="+mj-lt"/>
              </a:rPr>
              <a:t>Les personnes de la SNCB vont m’aider 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  <a:ea typeface="+mn-ea"/>
              </a:rPr>
              <a:t>Sommaire</a:t>
            </a:r>
            <a:endParaRPr lang="en-GB" sz="2400" dirty="0">
              <a:solidFill>
                <a:schemeClr val="accent5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437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1547664" y="915566"/>
            <a:ext cx="6264696" cy="50405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900" dirty="0"/>
          </a:p>
          <a:p>
            <a:pPr marL="0" indent="0" algn="ctr">
              <a:buNone/>
            </a:pPr>
            <a:endParaRPr lang="en-GB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6232314" y="2787774"/>
            <a:ext cx="1171074" cy="1591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51520" y="242887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Mon billet </a:t>
            </a:r>
            <a:r>
              <a:rPr lang="en-GB" sz="2400" dirty="0">
                <a:solidFill>
                  <a:schemeClr val="accent5"/>
                </a:solidFill>
              </a:rPr>
              <a:t>de train </a:t>
            </a:r>
            <a:r>
              <a:rPr lang="en-GB" sz="2400" b="1" dirty="0">
                <a:solidFill>
                  <a:schemeClr val="accent5"/>
                </a:solidFill>
              </a:rPr>
              <a:t>au </a:t>
            </a:r>
            <a:r>
              <a:rPr lang="en-GB" sz="2400" b="1" dirty="0" err="1">
                <a:solidFill>
                  <a:schemeClr val="accent5"/>
                </a:solidFill>
              </a:rPr>
              <a:t>guichet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421" y="1167594"/>
            <a:ext cx="4038600" cy="33483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dis </a:t>
            </a:r>
            <a:r>
              <a:rPr lang="en-GB" sz="1400" dirty="0" err="1"/>
              <a:t>où</a:t>
            </a:r>
            <a:r>
              <a:rPr lang="en-GB" sz="1400" dirty="0"/>
              <a:t> je </a:t>
            </a:r>
            <a:r>
              <a:rPr lang="en-GB" sz="1400" dirty="0" err="1"/>
              <a:t>veux</a:t>
            </a:r>
            <a:r>
              <a:rPr lang="en-GB" sz="1400" dirty="0"/>
              <a:t> </a:t>
            </a:r>
            <a:r>
              <a:rPr lang="en-GB" sz="1400" dirty="0" err="1"/>
              <a:t>aller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</a:t>
            </a:r>
            <a:r>
              <a:rPr lang="en-GB" sz="1400" dirty="0" err="1"/>
              <a:t>montre</a:t>
            </a:r>
            <a:r>
              <a:rPr lang="en-GB" sz="1400" dirty="0"/>
              <a:t> ma carte de </a:t>
            </a:r>
            <a:r>
              <a:rPr lang="en-GB" sz="1400" dirty="0" err="1"/>
              <a:t>réduction</a:t>
            </a:r>
            <a:r>
              <a:rPr lang="en-GB" sz="1400" dirty="0"/>
              <a:t> </a:t>
            </a:r>
            <a:br>
              <a:rPr lang="en-GB" sz="1400" dirty="0"/>
            </a:br>
            <a:r>
              <a:rPr lang="en-GB" sz="1400" dirty="0"/>
              <a:t>si </a:t>
            </a:r>
            <a:r>
              <a:rPr lang="en-GB" sz="1400" dirty="0" err="1"/>
              <a:t>j’en</a:t>
            </a:r>
            <a:r>
              <a:rPr lang="en-GB" sz="1400" dirty="0"/>
              <a:t> </a:t>
            </a:r>
            <a:r>
              <a:rPr lang="en-GB" sz="1400" dirty="0" err="1"/>
              <a:t>ai</a:t>
            </a:r>
            <a:r>
              <a:rPr lang="en-GB" sz="1400" dirty="0"/>
              <a:t> </a:t>
            </a:r>
            <a:r>
              <a:rPr lang="en-GB" sz="1400" dirty="0" err="1"/>
              <a:t>une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57487"/>
            <a:ext cx="653436" cy="65343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-37" r="7402" b="37"/>
          <a:stretch/>
        </p:blipFill>
        <p:spPr bwMode="auto">
          <a:xfrm>
            <a:off x="727407" y="1167594"/>
            <a:ext cx="3602733" cy="29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7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4831" y="273097"/>
            <a:ext cx="8424936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Mon billet de train à </a:t>
            </a:r>
            <a:r>
              <a:rPr lang="en-GB" sz="2400" dirty="0" err="1">
                <a:solidFill>
                  <a:schemeClr val="accent5"/>
                </a:solidFill>
              </a:rPr>
              <a:t>l’automate</a:t>
            </a:r>
            <a:r>
              <a:rPr lang="en-GB" sz="2400" dirty="0">
                <a:solidFill>
                  <a:schemeClr val="accent5"/>
                </a:solidFill>
              </a:rPr>
              <a:t>. </a:t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strike="sngStrike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568287" y="1729412"/>
            <a:ext cx="1402567" cy="1402567"/>
            <a:chOff x="4499992" y="1275606"/>
            <a:chExt cx="614768" cy="614768"/>
          </a:xfrm>
        </p:grpSpPr>
        <p:sp>
          <p:nvSpPr>
            <p:cNvPr id="9" name="Rectangle 8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86454"/>
            <a:ext cx="653436" cy="65343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78373" y="872084"/>
            <a:ext cx="7550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L’automate, c’est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 nom de la machine pour acheter les billets de train.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1" b="1487"/>
          <a:stretch/>
        </p:blipFill>
        <p:spPr bwMode="auto">
          <a:xfrm>
            <a:off x="611561" y="1346433"/>
            <a:ext cx="3888254" cy="32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714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851670"/>
            <a:ext cx="8147248" cy="1440160"/>
          </a:xfrm>
        </p:spPr>
        <p:txBody>
          <a:bodyPr/>
          <a:lstStyle/>
          <a:p>
            <a:r>
              <a:rPr lang="en-GB" b="1" dirty="0">
                <a:solidFill>
                  <a:schemeClr val="accent5"/>
                </a:solidFill>
              </a:rPr>
              <a:t>Je ne sais pas lire </a:t>
            </a:r>
            <a:br>
              <a:rPr lang="en-GB" b="1" dirty="0">
                <a:solidFill>
                  <a:schemeClr val="accent5"/>
                </a:solidFill>
              </a:rPr>
            </a:br>
            <a:r>
              <a:rPr lang="en-GB" dirty="0" err="1">
                <a:solidFill>
                  <a:schemeClr val="accent5"/>
                </a:solidFill>
              </a:rPr>
              <a:t>ou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 err="1">
                <a:solidFill>
                  <a:schemeClr val="accent5"/>
                </a:solidFill>
              </a:rPr>
              <a:t>juste</a:t>
            </a:r>
            <a:r>
              <a:rPr lang="en-GB" dirty="0">
                <a:solidFill>
                  <a:schemeClr val="accent5"/>
                </a:solidFill>
              </a:rPr>
              <a:t> un </a:t>
            </a:r>
            <a:r>
              <a:rPr lang="en-GB" dirty="0" err="1">
                <a:solidFill>
                  <a:schemeClr val="accent5"/>
                </a:solidFill>
              </a:rPr>
              <a:t>peu</a:t>
            </a:r>
            <a:r>
              <a:rPr lang="en-GB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57487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06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005" y="242887"/>
            <a:ext cx="8147248" cy="709587"/>
          </a:xfrm>
          <a:ln>
            <a:noFill/>
          </a:ln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Si je </a:t>
            </a:r>
            <a:r>
              <a:rPr lang="en-GB" sz="2400" dirty="0" err="1">
                <a:solidFill>
                  <a:schemeClr val="accent5"/>
                </a:solidFill>
              </a:rPr>
              <a:t>n’ai</a:t>
            </a:r>
            <a:r>
              <a:rPr lang="en-GB" sz="2400" dirty="0">
                <a:solidFill>
                  <a:schemeClr val="accent5"/>
                </a:solidFill>
              </a:rPr>
              <a:t> pas de carte </a:t>
            </a:r>
            <a:r>
              <a:rPr lang="en-GB" sz="2400" dirty="0" err="1">
                <a:solidFill>
                  <a:schemeClr val="accent5"/>
                </a:solidFill>
              </a:rPr>
              <a:t>bancaire</a:t>
            </a:r>
            <a:r>
              <a:rPr lang="en-GB" sz="2400" dirty="0">
                <a:solidFill>
                  <a:schemeClr val="accent5"/>
                </a:solidFill>
              </a:rPr>
              <a:t>,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vais</a:t>
            </a:r>
            <a:r>
              <a:rPr lang="en-GB" sz="2400" dirty="0">
                <a:solidFill>
                  <a:schemeClr val="accent5"/>
                </a:solidFill>
              </a:rPr>
              <a:t> à </a:t>
            </a:r>
            <a:r>
              <a:rPr lang="en-GB" sz="2400" dirty="0" err="1">
                <a:solidFill>
                  <a:schemeClr val="accent5"/>
                </a:solidFill>
              </a:rPr>
              <a:t>l’automate</a:t>
            </a:r>
            <a:r>
              <a:rPr lang="en-GB" sz="2400" dirty="0">
                <a:solidFill>
                  <a:schemeClr val="accent5"/>
                </a:solidFill>
              </a:rPr>
              <a:t> qui </a:t>
            </a:r>
            <a:r>
              <a:rPr lang="en-GB" sz="2400" dirty="0" err="1">
                <a:solidFill>
                  <a:schemeClr val="accent5"/>
                </a:solidFill>
              </a:rPr>
              <a:t>accepte</a:t>
            </a:r>
            <a:r>
              <a:rPr lang="en-GB" sz="2400" dirty="0">
                <a:solidFill>
                  <a:schemeClr val="accent5"/>
                </a:solidFill>
              </a:rPr>
              <a:t> les </a:t>
            </a:r>
            <a:r>
              <a:rPr lang="en-GB" sz="2400" dirty="0" err="1">
                <a:solidFill>
                  <a:schemeClr val="accent5"/>
                </a:solidFill>
              </a:rPr>
              <a:t>pièces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973440"/>
            <a:ext cx="653436" cy="653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95536" y="1237364"/>
            <a:ext cx="764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L’automate, c’est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 nom de la machine pour acheter les billets de train.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ZoneTexte 13"/>
          <p:cNvSpPr txBox="1"/>
          <p:nvPr/>
        </p:nvSpPr>
        <p:spPr>
          <a:xfrm>
            <a:off x="5724128" y="3823337"/>
            <a:ext cx="323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Endroit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pour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mettre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pièces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1032" r="15492" b="33325"/>
          <a:stretch/>
        </p:blipFill>
        <p:spPr bwMode="auto">
          <a:xfrm>
            <a:off x="467544" y="1779662"/>
            <a:ext cx="460851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844791" y="3291830"/>
            <a:ext cx="479144" cy="38363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/>
          <p:cNvCxnSpPr>
            <a:cxnSpLocks/>
            <a:stCxn id="2" idx="5"/>
          </p:cNvCxnSpPr>
          <p:nvPr/>
        </p:nvCxnSpPr>
        <p:spPr>
          <a:xfrm>
            <a:off x="4253766" y="3619281"/>
            <a:ext cx="1470362" cy="2550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7" b="15026"/>
          <a:stretch/>
        </p:blipFill>
        <p:spPr bwMode="auto">
          <a:xfrm>
            <a:off x="5535842" y="1779662"/>
            <a:ext cx="1772462" cy="170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>
            <a:off x="5704557" y="2071915"/>
            <a:ext cx="1027683" cy="82282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6156176" y="2894743"/>
            <a:ext cx="0" cy="8565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Oval 1">
            <a:extLst>
              <a:ext uri="{FF2B5EF4-FFF2-40B4-BE49-F238E27FC236}">
                <a16:creationId xmlns:a16="http://schemas.microsoft.com/office/drawing/2014/main" id="{32687329-7C9F-DA4B-FF1C-BEC8AE7754B8}"/>
              </a:ext>
            </a:extLst>
          </p:cNvPr>
          <p:cNvSpPr/>
          <p:nvPr/>
        </p:nvSpPr>
        <p:spPr>
          <a:xfrm>
            <a:off x="1763688" y="3291829"/>
            <a:ext cx="479144" cy="38363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6AA74741-4957-D5BC-8DCA-73DAC78A8970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2172663" y="3619280"/>
            <a:ext cx="3551465" cy="489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912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3893542" y="2642958"/>
            <a:ext cx="2046610" cy="61476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endParaRPr lang="en-GB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02 607 30 10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endParaRPr lang="en-GB" sz="3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6016" y="123478"/>
            <a:ext cx="8905714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téléphone</a:t>
            </a:r>
            <a:r>
              <a:rPr lang="en-GB" sz="2400" b="1" dirty="0">
                <a:solidFill>
                  <a:schemeClr val="accent5"/>
                </a:solidFill>
              </a:rPr>
              <a:t> pour </a:t>
            </a:r>
            <a:r>
              <a:rPr lang="en-GB" sz="2400" b="1" dirty="0" err="1">
                <a:solidFill>
                  <a:schemeClr val="accent5"/>
                </a:solidFill>
              </a:rPr>
              <a:t>avoir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l’aide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pour </a:t>
            </a:r>
            <a:r>
              <a:rPr lang="en-GB" sz="2400" b="1" dirty="0" err="1">
                <a:solidFill>
                  <a:schemeClr val="accent5"/>
                </a:solidFill>
              </a:rPr>
              <a:t>acheter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b="1" dirty="0">
                <a:solidFill>
                  <a:schemeClr val="accent5"/>
                </a:solidFill>
              </a:rPr>
              <a:t>mon billet de train sur </a:t>
            </a:r>
            <a:r>
              <a:rPr lang="en-GB" sz="2400" b="1" dirty="0" err="1">
                <a:solidFill>
                  <a:schemeClr val="accent5"/>
                </a:solidFill>
              </a:rPr>
              <a:t>l’automate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2667" y="2979725"/>
            <a:ext cx="2304000" cy="165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2667" y="1214115"/>
            <a:ext cx="2304000" cy="171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1979712" y="2095438"/>
            <a:ext cx="1841822" cy="5475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2411760" y="3257722"/>
            <a:ext cx="1409774" cy="3221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8743"/>
            <a:ext cx="2818179" cy="18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84440"/>
            <a:ext cx="653436" cy="653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07586" y="1572218"/>
            <a:ext cx="343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Le </a:t>
            </a:r>
            <a:r>
              <a:rPr lang="nl-BE" sz="1400" dirty="0" err="1">
                <a:solidFill>
                  <a:schemeClr val="bg1">
                    <a:lumMod val="50000"/>
                  </a:schemeClr>
                </a:solidFill>
              </a:rPr>
              <a:t>personnel</a:t>
            </a: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 SNCB </a:t>
            </a:r>
            <a:r>
              <a:rPr lang="nl-BE" sz="1400" dirty="0" err="1">
                <a:solidFill>
                  <a:schemeClr val="bg1">
                    <a:lumMod val="50000"/>
                  </a:schemeClr>
                </a:solidFill>
              </a:rPr>
              <a:t>m’aide</a:t>
            </a: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nl-BE" sz="1400" dirty="0" err="1">
                <a:solidFill>
                  <a:schemeClr val="bg1">
                    <a:lumMod val="50000"/>
                  </a:schemeClr>
                </a:solidFill>
              </a:rPr>
              <a:t>distance</a:t>
            </a: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 pour </a:t>
            </a:r>
            <a:r>
              <a:rPr lang="nl-BE" sz="1400" dirty="0" err="1">
                <a:solidFill>
                  <a:schemeClr val="bg1">
                    <a:lumMod val="50000"/>
                  </a:schemeClr>
                </a:solidFill>
              </a:rPr>
              <a:t>acheter</a:t>
            </a: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400" dirty="0" err="1">
                <a:solidFill>
                  <a:schemeClr val="bg1">
                    <a:lumMod val="50000"/>
                  </a:schemeClr>
                </a:solidFill>
              </a:rPr>
              <a:t>mon</a:t>
            </a: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 billet de train. </a:t>
            </a:r>
            <a:endParaRPr lang="nl-BE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3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6016" y="123478"/>
            <a:ext cx="8905714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téléphone</a:t>
            </a:r>
            <a:r>
              <a:rPr lang="en-GB" sz="2400" b="1" dirty="0">
                <a:solidFill>
                  <a:schemeClr val="accent5"/>
                </a:solidFill>
              </a:rPr>
              <a:t> pour </a:t>
            </a:r>
            <a:r>
              <a:rPr lang="en-GB" sz="2400" b="1" dirty="0" err="1">
                <a:solidFill>
                  <a:schemeClr val="accent5"/>
                </a:solidFill>
              </a:rPr>
              <a:t>avoir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l’aide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pour </a:t>
            </a:r>
            <a:r>
              <a:rPr lang="en-GB" sz="2400" b="1" dirty="0" err="1">
                <a:solidFill>
                  <a:schemeClr val="accent5"/>
                </a:solidFill>
              </a:rPr>
              <a:t>acheter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b="1" dirty="0">
                <a:solidFill>
                  <a:schemeClr val="accent5"/>
                </a:solidFill>
              </a:rPr>
              <a:t>mon billet de train sur </a:t>
            </a:r>
            <a:r>
              <a:rPr lang="en-GB" sz="2400" b="1" dirty="0" err="1">
                <a:solidFill>
                  <a:schemeClr val="accent5"/>
                </a:solidFill>
              </a:rPr>
              <a:t>l’automate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84440"/>
            <a:ext cx="653436" cy="653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6806" y="1813306"/>
            <a:ext cx="36291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Si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écouteurs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, je les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mets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sur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mes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oreilles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J’entends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mieux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C’est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plus facile pour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mettre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l’argent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quand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on me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dira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payer.</a:t>
            </a:r>
          </a:p>
        </p:txBody>
      </p:sp>
      <p:pic>
        <p:nvPicPr>
          <p:cNvPr id="1027" name="Picture 3" descr="AdobeStock_90416634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5" y="1511854"/>
            <a:ext cx="3600400" cy="240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555341" y="2613525"/>
            <a:ext cx="153637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681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CA8392-C97A-650D-2C91-6D3447657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16" y="3668186"/>
            <a:ext cx="5200422" cy="6317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481" y="187683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Ce que je </a:t>
            </a:r>
            <a:r>
              <a:rPr lang="en-GB" sz="2400" b="1" dirty="0" err="1">
                <a:solidFill>
                  <a:schemeClr val="accent5"/>
                </a:solidFill>
              </a:rPr>
              <a:t>dois</a:t>
            </a:r>
            <a:r>
              <a:rPr lang="en-GB" sz="2400" b="1" dirty="0">
                <a:solidFill>
                  <a:schemeClr val="accent5"/>
                </a:solidFill>
              </a:rPr>
              <a:t> dire au </a:t>
            </a:r>
            <a:r>
              <a:rPr lang="en-GB" sz="2400" b="1" dirty="0" err="1">
                <a:solidFill>
                  <a:schemeClr val="accent5"/>
                </a:solidFill>
              </a:rPr>
              <a:t>téléphone</a:t>
            </a:r>
            <a:r>
              <a:rPr lang="en-GB" sz="2400" b="1" dirty="0">
                <a:solidFill>
                  <a:schemeClr val="accent5"/>
                </a:solidFill>
              </a:rPr>
              <a:t>. </a:t>
            </a:r>
            <a:endParaRPr lang="en-GB" sz="2400" strike="sngStrike" dirty="0">
              <a:solidFill>
                <a:schemeClr val="accent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475654" y="1145391"/>
            <a:ext cx="7422977" cy="3394472"/>
          </a:xfrm>
        </p:spPr>
        <p:txBody>
          <a:bodyPr/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dis la </a:t>
            </a:r>
            <a:r>
              <a:rPr lang="en-GB" sz="1400" dirty="0" err="1"/>
              <a:t>gare</a:t>
            </a:r>
            <a:r>
              <a:rPr lang="en-GB" sz="1400" dirty="0"/>
              <a:t> </a:t>
            </a:r>
            <a:r>
              <a:rPr lang="en-GB" sz="1400" dirty="0" err="1"/>
              <a:t>où</a:t>
            </a:r>
            <a:r>
              <a:rPr lang="en-GB" sz="1400" dirty="0"/>
              <a:t> je </a:t>
            </a:r>
            <a:r>
              <a:rPr lang="en-GB" sz="1400" dirty="0" err="1"/>
              <a:t>suis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30838" y="1233760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378444" y="3052566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337359" y="3723878"/>
            <a:ext cx="46592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>
            <a:cxnSpLocks/>
            <a:stCxn id="14" idx="7"/>
          </p:cNvCxnSpPr>
          <p:nvPr/>
        </p:nvCxnSpPr>
        <p:spPr>
          <a:xfrm flipV="1">
            <a:off x="6735053" y="3079152"/>
            <a:ext cx="1551354" cy="70799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163914" y="2475716"/>
            <a:ext cx="720080" cy="720080"/>
          </a:xfrm>
          <a:prstGeom prst="ellipse">
            <a:avLst/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14</a:t>
            </a:r>
          </a:p>
        </p:txBody>
      </p:sp>
      <p:pic>
        <p:nvPicPr>
          <p:cNvPr id="20" name="Picture 19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439">
            <a:off x="6596512" y="3996888"/>
            <a:ext cx="786292" cy="7311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12648"/>
            <a:ext cx="646327" cy="646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5" y="3027684"/>
            <a:ext cx="35883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Je dis le numéro de l’automate 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    qui est devant moi.</a:t>
            </a:r>
          </a:p>
          <a:p>
            <a:endParaRPr lang="fr-FR" dirty="0"/>
          </a:p>
        </p:txBody>
      </p:sp>
      <p:sp>
        <p:nvSpPr>
          <p:cNvPr id="17" name="Oval 1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195" y="3167762"/>
            <a:ext cx="238497" cy="43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5811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040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01336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Ce que je </a:t>
            </a:r>
            <a:r>
              <a:rPr lang="en-GB" sz="2400" b="1" dirty="0" err="1">
                <a:solidFill>
                  <a:schemeClr val="accent5"/>
                </a:solidFill>
              </a:rPr>
              <a:t>dois</a:t>
            </a:r>
            <a:r>
              <a:rPr lang="en-GB" sz="2400" b="1" dirty="0">
                <a:solidFill>
                  <a:schemeClr val="accent5"/>
                </a:solidFill>
              </a:rPr>
              <a:t> dire au </a:t>
            </a:r>
            <a:r>
              <a:rPr lang="en-GB" sz="2400" b="1" dirty="0" err="1">
                <a:solidFill>
                  <a:schemeClr val="accent5"/>
                </a:solidFill>
              </a:rPr>
              <a:t>téléphone</a:t>
            </a:r>
            <a:r>
              <a:rPr lang="en-GB" sz="2400" b="1" dirty="0">
                <a:solidFill>
                  <a:schemeClr val="accent5"/>
                </a:solidFill>
              </a:rPr>
              <a:t>. </a:t>
            </a:r>
            <a:endParaRPr lang="en-GB" sz="2400" strike="sngStrike" dirty="0">
              <a:solidFill>
                <a:schemeClr val="accent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19672" y="1233760"/>
            <a:ext cx="7278960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dis la </a:t>
            </a:r>
            <a:r>
              <a:rPr lang="en-GB" sz="1400" dirty="0" err="1"/>
              <a:t>gare</a:t>
            </a:r>
            <a:r>
              <a:rPr lang="en-GB" sz="1400" dirty="0"/>
              <a:t> </a:t>
            </a:r>
            <a:r>
              <a:rPr lang="en-GB" sz="1400" dirty="0" err="1"/>
              <a:t>où</a:t>
            </a:r>
            <a:r>
              <a:rPr lang="en-GB" sz="1400" dirty="0"/>
              <a:t> je </a:t>
            </a:r>
            <a:r>
              <a:rPr lang="en-GB" sz="1400" dirty="0" err="1"/>
              <a:t>veux</a:t>
            </a:r>
            <a:r>
              <a:rPr lang="en-GB" sz="1400" dirty="0"/>
              <a:t> </a:t>
            </a:r>
            <a:r>
              <a:rPr lang="en-GB" sz="1400" dirty="0" err="1"/>
              <a:t>aller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dis </a:t>
            </a:r>
            <a:r>
              <a:rPr lang="en-GB" sz="1400" dirty="0" err="1"/>
              <a:t>si</a:t>
            </a:r>
            <a:r>
              <a:rPr lang="en-GB" sz="1400" dirty="0"/>
              <a:t> </a:t>
            </a:r>
            <a:r>
              <a:rPr lang="en-GB" sz="1400" dirty="0" err="1"/>
              <a:t>j’ai</a:t>
            </a:r>
            <a:r>
              <a:rPr lang="en-GB" sz="1400" dirty="0"/>
              <a:t> une carte de </a:t>
            </a:r>
            <a:r>
              <a:rPr lang="en-GB" sz="1400" dirty="0" err="1"/>
              <a:t>réduction</a:t>
            </a:r>
            <a:r>
              <a:rPr lang="en-GB" sz="1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30838" y="1233760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28638" y="2787774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623762" y="2909090"/>
            <a:ext cx="351269" cy="47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8638" y="1491590"/>
            <a:ext cx="720000" cy="720000"/>
            <a:chOff x="3507164" y="3318611"/>
            <a:chExt cx="619248" cy="594508"/>
          </a:xfrm>
        </p:grpSpPr>
        <p:sp>
          <p:nvSpPr>
            <p:cNvPr id="15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8" y="1701812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048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1107" y="69287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La </a:t>
            </a:r>
            <a:r>
              <a:rPr lang="en-GB" sz="2400" b="1" dirty="0" err="1">
                <a:solidFill>
                  <a:schemeClr val="accent5"/>
                </a:solidFill>
              </a:rPr>
              <a:t>personne</a:t>
            </a:r>
            <a:r>
              <a:rPr lang="en-GB" sz="2400" b="1" dirty="0">
                <a:solidFill>
                  <a:schemeClr val="accent5"/>
                </a:solidFill>
              </a:rPr>
              <a:t> au </a:t>
            </a:r>
            <a:r>
              <a:rPr lang="en-GB" sz="2400" b="1" dirty="0" err="1">
                <a:solidFill>
                  <a:schemeClr val="accent5"/>
                </a:solidFill>
              </a:rPr>
              <a:t>téléphone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a </a:t>
            </a:r>
            <a:r>
              <a:rPr lang="en-GB" sz="2400" b="1" dirty="0" err="1">
                <a:solidFill>
                  <a:schemeClr val="accent5"/>
                </a:solidFill>
              </a:rPr>
              <a:t>choisi</a:t>
            </a:r>
            <a:r>
              <a:rPr lang="en-GB" sz="2400" b="1" dirty="0">
                <a:solidFill>
                  <a:schemeClr val="accent5"/>
                </a:solidFill>
              </a:rPr>
              <a:t> mon billet de train.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4235" y="1098934"/>
            <a:ext cx="4692595" cy="349644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8" y="1628971"/>
            <a:ext cx="245745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699792" y="2453080"/>
            <a:ext cx="1497258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87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360" y="182952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vois</a:t>
            </a:r>
            <a:r>
              <a:rPr lang="en-GB" sz="2400" b="1" dirty="0">
                <a:solidFill>
                  <a:schemeClr val="accent5"/>
                </a:solidFill>
              </a:rPr>
              <a:t> le prix de mon billet de train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sur </a:t>
            </a:r>
            <a:r>
              <a:rPr lang="en-GB" sz="2400" b="1" dirty="0" err="1">
                <a:solidFill>
                  <a:schemeClr val="accent5"/>
                </a:solidFill>
              </a:rPr>
              <a:t>l’écran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427984" y="1275606"/>
            <a:ext cx="800473" cy="54257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2" name="Image 7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8841" y="924399"/>
            <a:ext cx="4966440" cy="36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5228457" y="2516239"/>
            <a:ext cx="1676761" cy="6291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084168" y="1782047"/>
            <a:ext cx="864096" cy="2160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Ma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76" y="2355726"/>
            <a:ext cx="1304544" cy="121310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5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3" y="2355727"/>
            <a:ext cx="7704855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</a:rPr>
              <a:t>Les 8 </a:t>
            </a:r>
            <a:r>
              <a:rPr lang="en-GB" sz="2800" b="1" dirty="0" err="1">
                <a:solidFill>
                  <a:schemeClr val="bg1"/>
                </a:solidFill>
              </a:rPr>
              <a:t>étapes</a:t>
            </a:r>
            <a:r>
              <a:rPr lang="en-GB" sz="2800" b="1" dirty="0">
                <a:solidFill>
                  <a:schemeClr val="bg1"/>
                </a:solidFill>
              </a:rPr>
              <a:t> du voyage</a:t>
            </a:r>
            <a:endParaRPr lang="en-GB" sz="2200" b="1" dirty="0"/>
          </a:p>
        </p:txBody>
      </p:sp>
      <p:pic>
        <p:nvPicPr>
          <p:cNvPr id="3" name="Image 2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BF7F969A-5BF7-6BA0-8A70-A476720B4D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16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8"/>
          <a:stretch/>
        </p:blipFill>
        <p:spPr>
          <a:xfrm>
            <a:off x="4381316" y="1275606"/>
            <a:ext cx="3789390" cy="28619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546" y="214812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paie</a:t>
            </a:r>
            <a:r>
              <a:rPr lang="en-GB" sz="2400" b="1" dirty="0">
                <a:solidFill>
                  <a:schemeClr val="accent5"/>
                </a:solidFill>
              </a:rPr>
              <a:t> mon billet de train à </a:t>
            </a:r>
            <a:r>
              <a:rPr lang="en-GB" sz="2400" b="1" dirty="0" err="1">
                <a:solidFill>
                  <a:schemeClr val="accent5"/>
                </a:solidFill>
              </a:rPr>
              <a:t>l’automate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13" name="Image 7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1903108" y="1905195"/>
            <a:ext cx="1072853" cy="17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087606" y="2571750"/>
            <a:ext cx="2729504" cy="1348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17110" y="2409342"/>
            <a:ext cx="864096" cy="8640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258">
            <a:off x="6165722" y="2808799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78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>
                <a:solidFill>
                  <a:schemeClr val="accent5"/>
                </a:solidFill>
              </a:rPr>
              <a:t>Paiement</a:t>
            </a:r>
            <a:r>
              <a:rPr lang="en-GB" sz="2800" b="1" dirty="0">
                <a:solidFill>
                  <a:schemeClr val="accent5"/>
                </a:solidFill>
              </a:rPr>
              <a:t> </a:t>
            </a:r>
            <a:r>
              <a:rPr lang="en-GB" sz="2800" b="1" dirty="0" err="1">
                <a:solidFill>
                  <a:schemeClr val="accent5"/>
                </a:solidFill>
              </a:rPr>
              <a:t>réussi</a:t>
            </a:r>
            <a:r>
              <a:rPr lang="en-GB" sz="2800" b="1" dirty="0">
                <a:solidFill>
                  <a:schemeClr val="accent5"/>
                </a:solidFill>
              </a:rPr>
              <a:t> ! </a:t>
            </a:r>
            <a:br>
              <a:rPr lang="en-GB" sz="2800" b="1" dirty="0">
                <a:solidFill>
                  <a:schemeClr val="accent5"/>
                </a:solidFill>
              </a:rPr>
            </a:b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344" y="2044557"/>
            <a:ext cx="3547152" cy="2327393"/>
          </a:xfrm>
        </p:spPr>
        <p:txBody>
          <a:bodyPr/>
          <a:lstStyle/>
          <a:p>
            <a:r>
              <a:rPr lang="en-GB" sz="1400" dirty="0"/>
              <a:t>Un ticket de </a:t>
            </a:r>
            <a:r>
              <a:rPr lang="en-GB" sz="1400" dirty="0" err="1"/>
              <a:t>caisse</a:t>
            </a:r>
            <a:r>
              <a:rPr lang="en-GB" sz="1400" dirty="0"/>
              <a:t> </a:t>
            </a:r>
            <a:r>
              <a:rPr lang="en-GB" sz="1400" dirty="0" err="1"/>
              <a:t>est</a:t>
            </a:r>
            <a:r>
              <a:rPr lang="en-GB" sz="1400" dirty="0"/>
              <a:t> </a:t>
            </a:r>
            <a:r>
              <a:rPr lang="en-GB" sz="1400" dirty="0" err="1"/>
              <a:t>imprimé</a:t>
            </a:r>
            <a:r>
              <a:rPr lang="en-GB" sz="1400" dirty="0"/>
              <a:t> en plus </a:t>
            </a:r>
          </a:p>
          <a:p>
            <a:r>
              <a:rPr lang="en-GB" sz="1400" dirty="0"/>
              <a:t>de mon billet de train</a:t>
            </a:r>
            <a:r>
              <a:rPr lang="en-GB" dirty="0"/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1560" y="1131590"/>
            <a:ext cx="4609842" cy="3463033"/>
            <a:chOff x="760211" y="940444"/>
            <a:chExt cx="4888684" cy="367250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" b="641"/>
            <a:stretch/>
          </p:blipFill>
          <p:spPr bwMode="auto">
            <a:xfrm>
              <a:off x="760211" y="940444"/>
              <a:ext cx="4888684" cy="367250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3203848" y="2035669"/>
              <a:ext cx="1980221" cy="432048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294757" y="2428931"/>
              <a:ext cx="864096" cy="420605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 descr="Main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0165">
              <a:off x="1854353" y="2404789"/>
              <a:ext cx="1304544" cy="1213104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49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913" y="188130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récupère</a:t>
            </a:r>
            <a:r>
              <a:rPr lang="en-GB" sz="2400" b="1" dirty="0">
                <a:solidFill>
                  <a:schemeClr val="accent5"/>
                </a:solidFill>
              </a:rPr>
              <a:t> mon billet de train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et mon ticket de </a:t>
            </a:r>
            <a:r>
              <a:rPr lang="en-GB" sz="2400" b="1" dirty="0" err="1">
                <a:solidFill>
                  <a:schemeClr val="accent5"/>
                </a:solidFill>
              </a:rPr>
              <a:t>caisse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à </a:t>
            </a:r>
            <a:r>
              <a:rPr lang="en-GB" sz="2400" b="1" dirty="0" err="1">
                <a:solidFill>
                  <a:schemeClr val="accent5"/>
                </a:solidFill>
              </a:rPr>
              <a:t>l’automate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2163538" y="3827749"/>
            <a:ext cx="792088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42" y="1672944"/>
            <a:ext cx="3953291" cy="26228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3525" y="1701109"/>
            <a:ext cx="3953291" cy="2622857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619673" y="2283718"/>
            <a:ext cx="1224136" cy="12241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076056" y="1766532"/>
            <a:ext cx="1408392" cy="44517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Billet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0232" y="1766532"/>
            <a:ext cx="1944216" cy="44517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Ticket de </a:t>
            </a:r>
            <a:r>
              <a:rPr lang="en-GB" dirty="0" err="1">
                <a:solidFill>
                  <a:schemeClr val="tx1"/>
                </a:solidFill>
              </a:rPr>
              <a:t>caisse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8144" y="2103988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524328" y="2139992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2423">
            <a:off x="2123728" y="2999378"/>
            <a:ext cx="1304544" cy="121310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2499742"/>
            <a:ext cx="8280920" cy="1393953"/>
          </a:xfrm>
        </p:spPr>
        <p:txBody>
          <a:bodyPr/>
          <a:lstStyle/>
          <a:p>
            <a:r>
              <a:rPr lang="en-GB" b="1" dirty="0">
                <a:solidFill>
                  <a:schemeClr val="accent5"/>
                </a:solidFill>
              </a:rPr>
              <a:t>Je </a:t>
            </a:r>
            <a:r>
              <a:rPr lang="en-GB" b="1" dirty="0" err="1">
                <a:solidFill>
                  <a:schemeClr val="accent5"/>
                </a:solidFill>
              </a:rPr>
              <a:t>peux</a:t>
            </a:r>
            <a:r>
              <a:rPr lang="en-GB" b="1" dirty="0">
                <a:solidFill>
                  <a:schemeClr val="accent5"/>
                </a:solidFill>
              </a:rPr>
              <a:t> lire et </a:t>
            </a:r>
            <a:r>
              <a:rPr lang="en-GB" b="1" dirty="0" err="1">
                <a:solidFill>
                  <a:schemeClr val="accent5"/>
                </a:solidFill>
              </a:rPr>
              <a:t>écrire</a:t>
            </a:r>
            <a:r>
              <a:rPr lang="en-GB" b="1" dirty="0">
                <a:solidFill>
                  <a:schemeClr val="accent5"/>
                </a:solidFill>
              </a:rPr>
              <a:t>.</a:t>
            </a:r>
            <a:endParaRPr lang="en-GB" sz="1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32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005" y="242887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004899"/>
                </a:solidFill>
              </a:rPr>
              <a:t>Si je </a:t>
            </a:r>
            <a:r>
              <a:rPr lang="en-GB" sz="2400" dirty="0" err="1">
                <a:solidFill>
                  <a:srgbClr val="004899"/>
                </a:solidFill>
              </a:rPr>
              <a:t>n’ai</a:t>
            </a:r>
            <a:r>
              <a:rPr lang="en-GB" sz="2400" dirty="0">
                <a:solidFill>
                  <a:srgbClr val="004899"/>
                </a:solidFill>
              </a:rPr>
              <a:t> pas de carte </a:t>
            </a:r>
            <a:r>
              <a:rPr lang="en-GB" sz="2400" dirty="0" err="1">
                <a:solidFill>
                  <a:srgbClr val="004899"/>
                </a:solidFill>
              </a:rPr>
              <a:t>bancaire</a:t>
            </a:r>
            <a:r>
              <a:rPr lang="en-GB" sz="2400" dirty="0">
                <a:solidFill>
                  <a:srgbClr val="004899"/>
                </a:solidFill>
              </a:rPr>
              <a:t>, </a:t>
            </a:r>
            <a:br>
              <a:rPr lang="en-GB" sz="2400" dirty="0">
                <a:solidFill>
                  <a:srgbClr val="004899"/>
                </a:solidFill>
              </a:rPr>
            </a:br>
            <a:r>
              <a:rPr lang="en-GB" sz="2400" dirty="0">
                <a:solidFill>
                  <a:srgbClr val="004899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vais</a:t>
            </a:r>
            <a:r>
              <a:rPr lang="en-GB" sz="2400" dirty="0">
                <a:solidFill>
                  <a:schemeClr val="accent5"/>
                </a:solidFill>
              </a:rPr>
              <a:t> à </a:t>
            </a:r>
            <a:r>
              <a:rPr lang="en-GB" sz="2400" dirty="0" err="1">
                <a:solidFill>
                  <a:schemeClr val="accent5"/>
                </a:solidFill>
              </a:rPr>
              <a:t>l’automate</a:t>
            </a:r>
            <a:r>
              <a:rPr lang="en-GB" sz="2400" dirty="0">
                <a:solidFill>
                  <a:schemeClr val="accent5"/>
                </a:solidFill>
              </a:rPr>
              <a:t> qui </a:t>
            </a:r>
            <a:r>
              <a:rPr lang="en-GB" sz="2400" dirty="0" err="1">
                <a:solidFill>
                  <a:schemeClr val="accent5"/>
                </a:solidFill>
              </a:rPr>
              <a:t>accepte</a:t>
            </a:r>
            <a:r>
              <a:rPr lang="en-GB" sz="2400" dirty="0">
                <a:solidFill>
                  <a:schemeClr val="accent5"/>
                </a:solidFill>
              </a:rPr>
              <a:t> les </a:t>
            </a:r>
            <a:r>
              <a:rPr lang="en-GB" sz="2400" dirty="0" err="1">
                <a:solidFill>
                  <a:schemeClr val="accent5"/>
                </a:solidFill>
              </a:rPr>
              <a:t>pièces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991370" y="1513703"/>
            <a:ext cx="1402567" cy="1402567"/>
            <a:chOff x="4499992" y="1275606"/>
            <a:chExt cx="614768" cy="614768"/>
          </a:xfrm>
        </p:grpSpPr>
        <p:sp>
          <p:nvSpPr>
            <p:cNvPr id="9" name="Rectangle 8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973440"/>
            <a:ext cx="653436" cy="653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58834" y="1205926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L’automate, c’est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 nom de la machine pour acheter les billets de train.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820" y="1642985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3" t="34558" r="11879" b="28851"/>
          <a:stretch/>
        </p:blipFill>
        <p:spPr bwMode="auto">
          <a:xfrm>
            <a:off x="6228184" y="2793443"/>
            <a:ext cx="2072539" cy="16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6153634" y="3242395"/>
            <a:ext cx="868253" cy="69517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10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61697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choisis</a:t>
            </a:r>
            <a:r>
              <a:rPr lang="en-GB" sz="2400" b="1" dirty="0">
                <a:solidFill>
                  <a:schemeClr val="accent5"/>
                </a:solidFill>
              </a:rPr>
              <a:t> le </a:t>
            </a:r>
            <a:r>
              <a:rPr lang="en-GB" sz="2400" b="1" dirty="0" err="1">
                <a:solidFill>
                  <a:schemeClr val="accent5"/>
                </a:solidFill>
              </a:rPr>
              <a:t>français</a:t>
            </a:r>
            <a:r>
              <a:rPr lang="en-GB" sz="2400" b="1" dirty="0">
                <a:solidFill>
                  <a:schemeClr val="accent5"/>
                </a:solidFill>
              </a:rPr>
              <a:t> en </a:t>
            </a:r>
            <a:r>
              <a:rPr lang="en-GB" sz="2400" b="1" dirty="0" err="1">
                <a:solidFill>
                  <a:schemeClr val="accent5"/>
                </a:solidFill>
              </a:rPr>
              <a:t>appuyant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>
                <a:solidFill>
                  <a:schemeClr val="accent5"/>
                </a:solidFill>
              </a:rPr>
              <a:t>sur FR.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5126" name="Imag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0" b="1986"/>
          <a:stretch/>
        </p:blipFill>
        <p:spPr bwMode="auto">
          <a:xfrm>
            <a:off x="1907704" y="940407"/>
            <a:ext cx="5076000" cy="37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3707904" y="3311489"/>
            <a:ext cx="738490" cy="7724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3952457" y="3793871"/>
            <a:ext cx="785032" cy="7300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61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D0D5A8-D8FB-9CBB-D232-B0E146379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03" y="1526271"/>
            <a:ext cx="3850105" cy="2878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33032"/>
            <a:ext cx="8640960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Si </a:t>
            </a:r>
            <a:r>
              <a:rPr lang="en-GB" sz="2400" dirty="0" err="1">
                <a:solidFill>
                  <a:schemeClr val="accent5"/>
                </a:solidFill>
              </a:rPr>
              <a:t>j’ai</a:t>
            </a:r>
            <a:r>
              <a:rPr lang="en-GB" sz="2400" dirty="0">
                <a:solidFill>
                  <a:schemeClr val="accent5"/>
                </a:solidFill>
              </a:rPr>
              <a:t> une carte de </a:t>
            </a:r>
            <a:r>
              <a:rPr lang="en-GB" sz="2400" dirty="0" err="1">
                <a:solidFill>
                  <a:schemeClr val="accent5"/>
                </a:solidFill>
              </a:rPr>
              <a:t>réduction</a:t>
            </a:r>
            <a:r>
              <a:rPr lang="en-GB" sz="2400" dirty="0">
                <a:solidFill>
                  <a:schemeClr val="accent5"/>
                </a:solidFill>
              </a:rPr>
              <a:t> “Intervention </a:t>
            </a:r>
            <a:r>
              <a:rPr lang="en-GB" sz="2400" dirty="0" err="1">
                <a:solidFill>
                  <a:schemeClr val="accent5"/>
                </a:solidFill>
              </a:rPr>
              <a:t>Majorée</a:t>
            </a:r>
            <a:r>
              <a:rPr lang="en-GB" sz="2400" dirty="0">
                <a:solidFill>
                  <a:schemeClr val="accent5"/>
                </a:solidFill>
              </a:rPr>
              <a:t>”, </a:t>
            </a:r>
            <a:r>
              <a:rPr lang="en-GB" sz="2400" dirty="0" err="1">
                <a:solidFill>
                  <a:schemeClr val="accent5"/>
                </a:solidFill>
              </a:rPr>
              <a:t>j’appuie</a:t>
            </a:r>
            <a:r>
              <a:rPr lang="en-GB" sz="2400" dirty="0">
                <a:solidFill>
                  <a:schemeClr val="accent5"/>
                </a:solidFill>
              </a:rPr>
              <a:t> sur “Avec </a:t>
            </a:r>
            <a:r>
              <a:rPr lang="en-GB" sz="2400" dirty="0" err="1">
                <a:solidFill>
                  <a:schemeClr val="accent5"/>
                </a:solidFill>
              </a:rPr>
              <a:t>réduction</a:t>
            </a:r>
            <a:r>
              <a:rPr lang="en-GB" sz="2400" dirty="0">
                <a:solidFill>
                  <a:schemeClr val="accent5"/>
                </a:solidFill>
              </a:rPr>
              <a:t>” </a:t>
            </a:r>
            <a:r>
              <a:rPr lang="en-GB" sz="2400" dirty="0" err="1">
                <a:solidFill>
                  <a:schemeClr val="accent5"/>
                </a:solidFill>
              </a:rPr>
              <a:t>puis</a:t>
            </a:r>
            <a:r>
              <a:rPr lang="en-GB" sz="2400" dirty="0">
                <a:solidFill>
                  <a:schemeClr val="accent5"/>
                </a:solidFill>
              </a:rPr>
              <a:t> “Intervention </a:t>
            </a:r>
            <a:r>
              <a:rPr lang="en-GB" sz="2400" dirty="0" err="1">
                <a:solidFill>
                  <a:schemeClr val="accent5"/>
                </a:solidFill>
              </a:rPr>
              <a:t>majorée</a:t>
            </a:r>
            <a:r>
              <a:rPr lang="en-GB" sz="2400" dirty="0">
                <a:solidFill>
                  <a:schemeClr val="accent5"/>
                </a:solidFill>
              </a:rPr>
              <a:t>”.</a:t>
            </a:r>
          </a:p>
        </p:txBody>
      </p:sp>
      <p:sp>
        <p:nvSpPr>
          <p:cNvPr id="9" name="Oval 8"/>
          <p:cNvSpPr/>
          <p:nvPr/>
        </p:nvSpPr>
        <p:spPr>
          <a:xfrm>
            <a:off x="5004048" y="2139702"/>
            <a:ext cx="144016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661">
            <a:off x="6202300" y="2301429"/>
            <a:ext cx="785032" cy="7300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8C6B735-24F0-A180-EFF9-0406A0031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726" y="1532463"/>
            <a:ext cx="3911920" cy="2911495"/>
          </a:xfrm>
          <a:prstGeom prst="rect">
            <a:avLst/>
          </a:prstGeom>
        </p:spPr>
      </p:pic>
      <p:sp>
        <p:nvSpPr>
          <p:cNvPr id="6" name="Oval 8">
            <a:extLst>
              <a:ext uri="{FF2B5EF4-FFF2-40B4-BE49-F238E27FC236}">
                <a16:creationId xmlns:a16="http://schemas.microsoft.com/office/drawing/2014/main" id="{D34CB29F-054A-A104-D065-CE7EA59629EB}"/>
              </a:ext>
            </a:extLst>
          </p:cNvPr>
          <p:cNvSpPr/>
          <p:nvPr/>
        </p:nvSpPr>
        <p:spPr>
          <a:xfrm>
            <a:off x="598375" y="3622626"/>
            <a:ext cx="144016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9" descr="Mains.png">
            <a:extLst>
              <a:ext uri="{FF2B5EF4-FFF2-40B4-BE49-F238E27FC236}">
                <a16:creationId xmlns:a16="http://schemas.microsoft.com/office/drawing/2014/main" id="{6CF344CF-BE0F-0465-8CE9-EEBD0D6B1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661">
            <a:off x="1796627" y="3784353"/>
            <a:ext cx="785032" cy="73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02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80" y="983637"/>
            <a:ext cx="5112568" cy="38407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95486"/>
            <a:ext cx="8147248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J’appuie</a:t>
            </a:r>
            <a:r>
              <a:rPr lang="en-GB" sz="2400" b="1" dirty="0">
                <a:solidFill>
                  <a:schemeClr val="accent5"/>
                </a:solidFill>
              </a:rPr>
              <a:t> sur ma </a:t>
            </a:r>
            <a:r>
              <a:rPr lang="en-GB" sz="2400" b="1" dirty="0" err="1">
                <a:solidFill>
                  <a:schemeClr val="accent5"/>
                </a:solidFill>
              </a:rPr>
              <a:t>gare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départ</a:t>
            </a:r>
            <a:r>
              <a:rPr lang="en-GB" sz="2400" b="1" dirty="0">
                <a:solidFill>
                  <a:schemeClr val="accent5"/>
                </a:solidFill>
              </a:rPr>
              <a:t> déjà </a:t>
            </a:r>
            <a:r>
              <a:rPr lang="en-GB" sz="2400" b="1" dirty="0" err="1">
                <a:solidFill>
                  <a:schemeClr val="accent5"/>
                </a:solidFill>
              </a:rPr>
              <a:t>sélectionnée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1835696" y="1780552"/>
            <a:ext cx="3600400" cy="50316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Ma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3788688" y="2144665"/>
            <a:ext cx="918554" cy="85416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2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85" y="1500641"/>
            <a:ext cx="3937331" cy="2943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454427"/>
            <a:ext cx="4032448" cy="29848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6368" y="123478"/>
            <a:ext cx="8147248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J’écris</a:t>
            </a:r>
            <a:r>
              <a:rPr lang="en-GB" sz="2400" b="1" dirty="0">
                <a:solidFill>
                  <a:schemeClr val="accent5"/>
                </a:solidFill>
              </a:rPr>
              <a:t> le nom de ma </a:t>
            </a:r>
            <a:r>
              <a:rPr lang="en-GB" sz="2400" b="1" dirty="0" err="1">
                <a:solidFill>
                  <a:schemeClr val="accent5"/>
                </a:solidFill>
              </a:rPr>
              <a:t>gare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d’arrivée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dirty="0">
                <a:solidFill>
                  <a:schemeClr val="accent5"/>
                </a:solidFill>
              </a:rPr>
              <a:t>et </a:t>
            </a:r>
            <a:r>
              <a:rPr lang="en-GB" sz="2400" dirty="0" err="1">
                <a:solidFill>
                  <a:schemeClr val="accent5"/>
                </a:solidFill>
              </a:rPr>
              <a:t>j’appuie</a:t>
            </a:r>
            <a:r>
              <a:rPr lang="en-GB" sz="2400" dirty="0">
                <a:solidFill>
                  <a:schemeClr val="accent5"/>
                </a:solidFill>
              </a:rPr>
              <a:t> sur </a:t>
            </a:r>
            <a:r>
              <a:rPr lang="en-GB" sz="2400" dirty="0" err="1">
                <a:solidFill>
                  <a:schemeClr val="accent5"/>
                </a:solidFill>
              </a:rPr>
              <a:t>suivant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467544" y="2889858"/>
            <a:ext cx="3888432" cy="108012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004048" y="2961866"/>
            <a:ext cx="252028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754634" y="2415078"/>
            <a:ext cx="745358" cy="4747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812360" y="4011910"/>
            <a:ext cx="800472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2613442" y="2129793"/>
            <a:ext cx="782983" cy="7281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11" name="Picture 10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7912634" y="4231193"/>
            <a:ext cx="782983" cy="72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4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159" y="1720975"/>
            <a:ext cx="3960440" cy="294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34" y="1705962"/>
            <a:ext cx="3938459" cy="29441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106" y="150839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choisis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br>
              <a:rPr lang="en-GB" sz="2400" b="1" dirty="0">
                <a:solidFill>
                  <a:schemeClr val="accent5"/>
                </a:solidFill>
              </a:rPr>
            </a:br>
            <a:endParaRPr lang="en-GB" sz="16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11559" y="2320339"/>
            <a:ext cx="1498993" cy="6052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021307" y="3126011"/>
            <a:ext cx="648072" cy="6778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Main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09">
            <a:off x="6304308" y="3410559"/>
            <a:ext cx="845906" cy="7866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62481" y="2936381"/>
            <a:ext cx="648072" cy="6052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541512" y="2321978"/>
            <a:ext cx="1368152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525917" y="3236104"/>
            <a:ext cx="1368152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28" y="597681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un voyage simple  ou un voyage aller-retour;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la date;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 nombre de voyageurs;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la classe de mon voyage.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Straight Arrow Connector 6"/>
          <p:cNvCxnSpPr>
            <a:cxnSpLocks/>
            <a:endCxn id="11" idx="1"/>
          </p:cNvCxnSpPr>
          <p:nvPr/>
        </p:nvCxnSpPr>
        <p:spPr>
          <a:xfrm>
            <a:off x="2110552" y="3177056"/>
            <a:ext cx="4005663" cy="48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Main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09">
            <a:off x="1759606" y="3220931"/>
            <a:ext cx="845906" cy="7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9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1666709" y="1232230"/>
            <a:ext cx="7329093" cy="594509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</a:t>
            </a:r>
            <a:r>
              <a:rPr lang="en-GB" sz="1800" dirty="0" err="1">
                <a:solidFill>
                  <a:schemeClr val="accent5"/>
                </a:solidFill>
              </a:rPr>
              <a:t>prépare</a:t>
            </a:r>
            <a:r>
              <a:rPr lang="en-GB" sz="1800" dirty="0">
                <a:solidFill>
                  <a:schemeClr val="accent5"/>
                </a:solidFill>
              </a:rPr>
              <a:t> mon voyage avec ma </a:t>
            </a:r>
            <a:r>
              <a:rPr lang="en-GB" sz="1800" dirty="0" err="1">
                <a:solidFill>
                  <a:schemeClr val="accent5"/>
                </a:solidFill>
              </a:rPr>
              <a:t>personne</a:t>
            </a:r>
            <a:r>
              <a:rPr lang="en-GB" sz="1800" dirty="0">
                <a:solidFill>
                  <a:schemeClr val="accent5"/>
                </a:solidFill>
              </a:rPr>
              <a:t> de </a:t>
            </a:r>
            <a:r>
              <a:rPr lang="en-GB" sz="1800" dirty="0" err="1">
                <a:solidFill>
                  <a:schemeClr val="accent5"/>
                </a:solidFill>
              </a:rPr>
              <a:t>soutien</a:t>
            </a:r>
            <a:r>
              <a:rPr lang="en-GB" sz="1800" dirty="0">
                <a:solidFill>
                  <a:schemeClr val="accent5"/>
                </a:solidFill>
              </a:rPr>
              <a:t>.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666709" y="2076686"/>
            <a:ext cx="7104685" cy="594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</a:t>
            </a:r>
            <a:r>
              <a:rPr lang="en-GB" sz="1800" dirty="0" err="1">
                <a:solidFill>
                  <a:schemeClr val="accent5"/>
                </a:solidFill>
              </a:rPr>
              <a:t>repère</a:t>
            </a:r>
            <a:r>
              <a:rPr lang="en-GB" sz="1800" dirty="0">
                <a:solidFill>
                  <a:schemeClr val="accent5"/>
                </a:solidFill>
              </a:rPr>
              <a:t> </a:t>
            </a:r>
            <a:r>
              <a:rPr lang="en-GB" sz="1800" dirty="0" err="1">
                <a:solidFill>
                  <a:schemeClr val="accent5"/>
                </a:solidFill>
              </a:rPr>
              <a:t>l’entrée</a:t>
            </a:r>
            <a:r>
              <a:rPr lang="en-GB" sz="1800" dirty="0">
                <a:solidFill>
                  <a:schemeClr val="accent5"/>
                </a:solidFill>
              </a:rPr>
              <a:t> de la </a:t>
            </a:r>
            <a:r>
              <a:rPr lang="en-GB" sz="1800" dirty="0" err="1">
                <a:solidFill>
                  <a:schemeClr val="accent5"/>
                </a:solidFill>
              </a:rPr>
              <a:t>gare</a:t>
            </a:r>
            <a:r>
              <a:rPr lang="en-GB" sz="1800" dirty="0">
                <a:solidFill>
                  <a:schemeClr val="accent5"/>
                </a:solidFill>
              </a:rPr>
              <a:t> de </a:t>
            </a:r>
            <a:r>
              <a:rPr lang="en-GB" sz="1800" dirty="0" err="1">
                <a:solidFill>
                  <a:schemeClr val="accent5"/>
                </a:solidFill>
              </a:rPr>
              <a:t>départ</a:t>
            </a:r>
            <a:r>
              <a:rPr lang="en-GB" sz="1800" dirty="0">
                <a:solidFill>
                  <a:schemeClr val="accent5"/>
                </a:solidFill>
              </a:rPr>
              <a:t>.</a:t>
            </a:r>
          </a:p>
          <a:p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661671" y="2950605"/>
            <a:ext cx="7329093" cy="594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sz="1800" dirty="0" err="1">
                <a:solidFill>
                  <a:schemeClr val="accent5"/>
                </a:solidFill>
              </a:rPr>
              <a:t>J’achète</a:t>
            </a:r>
            <a:r>
              <a:rPr lang="en-GB" sz="1800" dirty="0">
                <a:solidFill>
                  <a:schemeClr val="accent5"/>
                </a:solidFill>
              </a:rPr>
              <a:t> mon billet de train.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666709" y="3765597"/>
            <a:ext cx="6341859" cy="59450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</a:t>
            </a:r>
            <a:r>
              <a:rPr lang="en-GB" sz="1800" dirty="0" err="1">
                <a:solidFill>
                  <a:schemeClr val="accent5"/>
                </a:solidFill>
              </a:rPr>
              <a:t>vais</a:t>
            </a:r>
            <a:r>
              <a:rPr lang="en-GB" sz="1800" dirty="0">
                <a:solidFill>
                  <a:schemeClr val="accent5"/>
                </a:solidFill>
              </a:rPr>
              <a:t> sur le </a:t>
            </a:r>
            <a:r>
              <a:rPr lang="en-GB" sz="1800" dirty="0" err="1">
                <a:solidFill>
                  <a:schemeClr val="accent5"/>
                </a:solidFill>
              </a:rPr>
              <a:t>quai</a:t>
            </a:r>
            <a:r>
              <a:rPr lang="en-GB" sz="1800" dirty="0">
                <a:solidFill>
                  <a:schemeClr val="accent5"/>
                </a:solidFill>
              </a:rPr>
              <a:t>.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Les 8 </a:t>
            </a:r>
            <a:r>
              <a:rPr lang="en-GB" sz="2400" dirty="0" err="1">
                <a:solidFill>
                  <a:schemeClr val="accent5"/>
                </a:solidFill>
              </a:rPr>
              <a:t>étapes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64548" y="123223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8" y="1340649"/>
            <a:ext cx="334252" cy="367005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764548" y="3765596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9" y="3837033"/>
            <a:ext cx="244626" cy="422896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764548" y="292114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EFB1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8" y="2891677"/>
            <a:ext cx="653436" cy="6534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4547" y="2050775"/>
            <a:ext cx="646327" cy="646327"/>
            <a:chOff x="735597" y="2048550"/>
            <a:chExt cx="646327" cy="646327"/>
          </a:xfrm>
        </p:grpSpPr>
        <p:sp>
          <p:nvSpPr>
            <p:cNvPr id="29" name="Oval 28"/>
            <p:cNvSpPr/>
            <p:nvPr/>
          </p:nvSpPr>
          <p:spPr>
            <a:xfrm>
              <a:off x="749137" y="2076685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97" y="2048550"/>
              <a:ext cx="646327" cy="646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403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65" y="1347613"/>
            <a:ext cx="3949386" cy="2952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1501" y="1347613"/>
            <a:ext cx="3962334" cy="29523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424" y="201336"/>
            <a:ext cx="8147248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J’appuie</a:t>
            </a:r>
            <a:r>
              <a:rPr lang="en-GB" sz="2400" b="1" dirty="0">
                <a:solidFill>
                  <a:schemeClr val="accent5"/>
                </a:solidFill>
              </a:rPr>
              <a:t> sur “</a:t>
            </a:r>
            <a:r>
              <a:rPr lang="en-GB" sz="2400" dirty="0" err="1">
                <a:solidFill>
                  <a:schemeClr val="accent5"/>
                </a:solidFill>
              </a:rPr>
              <a:t>S</a:t>
            </a:r>
            <a:r>
              <a:rPr lang="en-GB" sz="2400" b="1" dirty="0" err="1">
                <a:solidFill>
                  <a:schemeClr val="accent5"/>
                </a:solidFill>
              </a:rPr>
              <a:t>uivant</a:t>
            </a:r>
            <a:r>
              <a:rPr lang="en-GB" sz="2400" b="1" dirty="0">
                <a:solidFill>
                  <a:schemeClr val="accent5"/>
                </a:solidFill>
              </a:rPr>
              <a:t>” 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 err="1">
                <a:solidFill>
                  <a:schemeClr val="accent5"/>
                </a:solidFill>
              </a:rPr>
              <a:t>puis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j</a:t>
            </a:r>
            <a:r>
              <a:rPr lang="en-GB" sz="2400" b="1" dirty="0" err="1">
                <a:solidFill>
                  <a:schemeClr val="accent5"/>
                </a:solidFill>
              </a:rPr>
              <a:t>’appuie</a:t>
            </a:r>
            <a:r>
              <a:rPr lang="en-GB" sz="2400" b="1" dirty="0">
                <a:solidFill>
                  <a:schemeClr val="accent5"/>
                </a:solidFill>
              </a:rPr>
              <a:t> sur “Payer”.</a:t>
            </a:r>
            <a:br>
              <a:rPr lang="en-GB" sz="2800" b="1" dirty="0">
                <a:solidFill>
                  <a:srgbClr val="E2AC00"/>
                </a:solidFill>
              </a:rPr>
            </a:br>
            <a:endParaRPr lang="en-GB" sz="2800" dirty="0">
              <a:solidFill>
                <a:srgbClr val="E2AC0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320011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563888" y="3867893"/>
            <a:ext cx="792088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740352" y="3867894"/>
            <a:ext cx="873483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11">
            <a:off x="7967728" y="4044790"/>
            <a:ext cx="918554" cy="854169"/>
          </a:xfrm>
          <a:prstGeom prst="rect">
            <a:avLst/>
          </a:prstGeom>
        </p:spPr>
      </p:pic>
      <p:pic>
        <p:nvPicPr>
          <p:cNvPr id="13" name="Picture 12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569">
            <a:off x="3770815" y="4018883"/>
            <a:ext cx="918554" cy="85416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1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518" y="1064890"/>
            <a:ext cx="4565713" cy="33795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352" y="195486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vois</a:t>
            </a:r>
            <a:r>
              <a:rPr lang="en-GB" sz="2400" dirty="0">
                <a:solidFill>
                  <a:schemeClr val="accent5"/>
                </a:solidFill>
              </a:rPr>
              <a:t> le prix de mon billet de train sur </a:t>
            </a:r>
            <a:r>
              <a:rPr lang="en-GB" sz="2400" dirty="0" err="1">
                <a:solidFill>
                  <a:schemeClr val="accent5"/>
                </a:solidFill>
              </a:rPr>
              <a:t>l’écran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611646" y="2533112"/>
            <a:ext cx="1556394" cy="61470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364088" y="1851670"/>
            <a:ext cx="864096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24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1D15296-9BAD-E988-1404-0A8677502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8"/>
          <a:stretch/>
        </p:blipFill>
        <p:spPr>
          <a:xfrm>
            <a:off x="4484432" y="1308552"/>
            <a:ext cx="3789390" cy="28619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546" y="214812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paie</a:t>
            </a:r>
            <a:r>
              <a:rPr lang="en-GB" sz="2400" b="1" dirty="0">
                <a:solidFill>
                  <a:schemeClr val="accent5"/>
                </a:solidFill>
              </a:rPr>
              <a:t> mon billet de train à </a:t>
            </a:r>
            <a:r>
              <a:rPr lang="en-GB" sz="2400" b="1" dirty="0" err="1">
                <a:solidFill>
                  <a:schemeClr val="accent5"/>
                </a:solidFill>
              </a:rPr>
              <a:t>l’automate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13" name="Image 7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1903108" y="1905195"/>
            <a:ext cx="1072853" cy="17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120210" y="2625656"/>
            <a:ext cx="2664296" cy="2157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939304" y="2572040"/>
            <a:ext cx="864096" cy="8640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258">
            <a:off x="6252946" y="2787774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94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>
                <a:solidFill>
                  <a:schemeClr val="accent5"/>
                </a:solidFill>
              </a:rPr>
              <a:t>Paiement</a:t>
            </a:r>
            <a:r>
              <a:rPr lang="en-GB" sz="2800" b="1" dirty="0">
                <a:solidFill>
                  <a:schemeClr val="accent5"/>
                </a:solidFill>
              </a:rPr>
              <a:t> </a:t>
            </a:r>
            <a:r>
              <a:rPr lang="en-GB" sz="2800" b="1" dirty="0" err="1">
                <a:solidFill>
                  <a:schemeClr val="accent5"/>
                </a:solidFill>
              </a:rPr>
              <a:t>réussi</a:t>
            </a:r>
            <a:r>
              <a:rPr lang="en-GB" sz="2800" b="1" dirty="0">
                <a:solidFill>
                  <a:schemeClr val="accent5"/>
                </a:solidFill>
              </a:rPr>
              <a:t> ! </a:t>
            </a:r>
            <a:br>
              <a:rPr lang="en-GB" sz="2800" b="1" dirty="0">
                <a:solidFill>
                  <a:schemeClr val="accent5"/>
                </a:solidFill>
              </a:rPr>
            </a:b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344" y="1200151"/>
            <a:ext cx="3547152" cy="3171799"/>
          </a:xfrm>
        </p:spPr>
        <p:txBody>
          <a:bodyPr>
            <a:normAutofit/>
          </a:bodyPr>
          <a:lstStyle/>
          <a:p>
            <a:r>
              <a:rPr lang="en-GB" sz="1400" dirty="0"/>
              <a:t>Un ticket de </a:t>
            </a:r>
            <a:r>
              <a:rPr lang="en-GB" sz="1400" dirty="0" err="1"/>
              <a:t>caisse</a:t>
            </a:r>
            <a:r>
              <a:rPr lang="en-GB" sz="1400" dirty="0"/>
              <a:t> </a:t>
            </a:r>
            <a:r>
              <a:rPr lang="en-GB" sz="1400" dirty="0" err="1"/>
              <a:t>est</a:t>
            </a:r>
            <a:r>
              <a:rPr lang="en-GB" sz="1400" dirty="0"/>
              <a:t> </a:t>
            </a:r>
            <a:r>
              <a:rPr lang="en-GB" sz="1400" dirty="0" err="1"/>
              <a:t>imprimé</a:t>
            </a:r>
            <a:r>
              <a:rPr lang="en-GB" sz="1400" dirty="0"/>
              <a:t> </a:t>
            </a:r>
          </a:p>
          <a:p>
            <a:r>
              <a:rPr lang="en-GB" sz="1400" dirty="0"/>
              <a:t>en plus de mon billet de train.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0230" y="1131590"/>
            <a:ext cx="4731294" cy="3600400"/>
            <a:chOff x="758801" y="940444"/>
            <a:chExt cx="5017482" cy="381818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8801" y="940444"/>
              <a:ext cx="5017482" cy="3818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3329898" y="2095971"/>
              <a:ext cx="1980221" cy="432048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305660" y="2495429"/>
              <a:ext cx="864096" cy="420605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Main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0165">
              <a:off x="1904317" y="2594738"/>
              <a:ext cx="1304544" cy="1213104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1259632" y="2696835"/>
            <a:ext cx="144016" cy="134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999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5">
            <a:extLst>
              <a:ext uri="{FF2B5EF4-FFF2-40B4-BE49-F238E27FC236}">
                <a16:creationId xmlns:a16="http://schemas.microsoft.com/office/drawing/2014/main" id="{B499E5EF-FA25-25F5-0B6E-04821701C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42" y="1672944"/>
            <a:ext cx="3953291" cy="2622857"/>
          </a:xfrm>
          <a:prstGeom prst="rect">
            <a:avLst/>
          </a:prstGeom>
        </p:spPr>
      </p:pic>
      <p:sp>
        <p:nvSpPr>
          <p:cNvPr id="33" name="Oval 18">
            <a:extLst>
              <a:ext uri="{FF2B5EF4-FFF2-40B4-BE49-F238E27FC236}">
                <a16:creationId xmlns:a16="http://schemas.microsoft.com/office/drawing/2014/main" id="{B35BACF6-1453-EB71-B0C0-65FDC1D96580}"/>
              </a:ext>
            </a:extLst>
          </p:cNvPr>
          <p:cNvSpPr/>
          <p:nvPr/>
        </p:nvSpPr>
        <p:spPr>
          <a:xfrm>
            <a:off x="1619673" y="2283718"/>
            <a:ext cx="1224136" cy="12241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913" y="123478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récupère</a:t>
            </a:r>
            <a:r>
              <a:rPr lang="en-GB" sz="2400" b="1" dirty="0">
                <a:solidFill>
                  <a:schemeClr val="accent5"/>
                </a:solidFill>
              </a:rPr>
              <a:t> mon billet de train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et mon ticket de </a:t>
            </a:r>
            <a:r>
              <a:rPr lang="en-GB" sz="2400" b="1" dirty="0" err="1">
                <a:solidFill>
                  <a:schemeClr val="accent5"/>
                </a:solidFill>
              </a:rPr>
              <a:t>caisse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à </a:t>
            </a:r>
            <a:r>
              <a:rPr lang="en-GB" sz="2400" b="1" dirty="0" err="1">
                <a:solidFill>
                  <a:schemeClr val="accent5"/>
                </a:solidFill>
              </a:rPr>
              <a:t>l’automate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0C5069CD-B945-A613-B1EC-97709743A7CE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70617C01-B09F-FFC9-CDC3-02FEE44904C4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32" name="Picture 16">
            <a:extLst>
              <a:ext uri="{FF2B5EF4-FFF2-40B4-BE49-F238E27FC236}">
                <a16:creationId xmlns:a16="http://schemas.microsoft.com/office/drawing/2014/main" id="{A2A1D68D-EE67-A283-8154-C13B5DF97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3525" y="1701109"/>
            <a:ext cx="3953291" cy="262285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E885B8B-59A1-25F9-080F-C6BF6EBF8557}"/>
              </a:ext>
            </a:extLst>
          </p:cNvPr>
          <p:cNvSpPr/>
          <p:nvPr/>
        </p:nvSpPr>
        <p:spPr>
          <a:xfrm>
            <a:off x="5076056" y="1766532"/>
            <a:ext cx="1408392" cy="44517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Billet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982DBB-FEED-B7AF-7818-816F82E3E00B}"/>
              </a:ext>
            </a:extLst>
          </p:cNvPr>
          <p:cNvSpPr/>
          <p:nvPr/>
        </p:nvSpPr>
        <p:spPr>
          <a:xfrm>
            <a:off x="6660232" y="1766532"/>
            <a:ext cx="1944216" cy="44517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Ticket de </a:t>
            </a:r>
            <a:r>
              <a:rPr lang="en-GB" dirty="0" err="1">
                <a:solidFill>
                  <a:schemeClr val="tx1"/>
                </a:solidFill>
              </a:rPr>
              <a:t>caisse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5">
            <a:extLst>
              <a:ext uri="{FF2B5EF4-FFF2-40B4-BE49-F238E27FC236}">
                <a16:creationId xmlns:a16="http://schemas.microsoft.com/office/drawing/2014/main" id="{C569FE8E-714B-658A-7CDA-892CDB723F19}"/>
              </a:ext>
            </a:extLst>
          </p:cNvPr>
          <p:cNvCxnSpPr/>
          <p:nvPr/>
        </p:nvCxnSpPr>
        <p:spPr>
          <a:xfrm>
            <a:off x="5868144" y="2103988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17">
            <a:extLst>
              <a:ext uri="{FF2B5EF4-FFF2-40B4-BE49-F238E27FC236}">
                <a16:creationId xmlns:a16="http://schemas.microsoft.com/office/drawing/2014/main" id="{D7AA1CEF-4737-58E0-20DF-65FB43862C56}"/>
              </a:ext>
            </a:extLst>
          </p:cNvPr>
          <p:cNvCxnSpPr/>
          <p:nvPr/>
        </p:nvCxnSpPr>
        <p:spPr>
          <a:xfrm>
            <a:off x="7524328" y="2139992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20" descr="Mains.png">
            <a:extLst>
              <a:ext uri="{FF2B5EF4-FFF2-40B4-BE49-F238E27FC236}">
                <a16:creationId xmlns:a16="http://schemas.microsoft.com/office/drawing/2014/main" id="{269CB268-D585-4D57-D494-7F7250667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2423">
            <a:off x="2123728" y="2999378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280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08063" y="2427288"/>
            <a:ext cx="8135937" cy="1873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/>
              <a:t> </a:t>
            </a:r>
            <a:r>
              <a:rPr lang="en-GB" sz="2800" b="1">
                <a:solidFill>
                  <a:srgbClr val="FFFFFF"/>
                </a:solidFill>
              </a:rPr>
              <a:t>Je </a:t>
            </a:r>
            <a:r>
              <a:rPr lang="en-GB" sz="2800" b="1" err="1">
                <a:solidFill>
                  <a:srgbClr val="FFFFFF"/>
                </a:solidFill>
              </a:rPr>
              <a:t>vais</a:t>
            </a:r>
            <a:r>
              <a:rPr lang="en-GB" sz="2800" b="1">
                <a:solidFill>
                  <a:srgbClr val="FFFFFF"/>
                </a:solidFill>
              </a:rPr>
              <a:t> sur le </a:t>
            </a:r>
            <a:r>
              <a:rPr lang="en-GB" sz="2800" b="1" err="1">
                <a:solidFill>
                  <a:srgbClr val="FFFFFF"/>
                </a:solidFill>
              </a:rPr>
              <a:t>quai</a:t>
            </a:r>
            <a:br>
              <a:rPr lang="en-GB" sz="2800" b="0"/>
            </a:br>
            <a:endParaRPr lang="en-GB" sz="2800" b="0"/>
          </a:p>
        </p:txBody>
      </p:sp>
      <p:pic>
        <p:nvPicPr>
          <p:cNvPr id="3" name="Picture 2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52" y="2211710"/>
            <a:ext cx="656514" cy="1134946"/>
          </a:xfrm>
          <a:prstGeom prst="rect">
            <a:avLst/>
          </a:prstGeom>
        </p:spPr>
      </p:pic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813EB54C-2BC1-4001-A4F8-C86C53566B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56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regarde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l’écran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d’affichage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b="1" dirty="0">
                <a:solidFill>
                  <a:schemeClr val="accent5"/>
                </a:solidFill>
              </a:rPr>
              <a:t>des trains.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b="1" dirty="0">
                <a:solidFill>
                  <a:srgbClr val="92D050"/>
                </a:solidFill>
              </a:rPr>
              <a:t>   </a:t>
            </a:r>
            <a:endParaRPr lang="en-GB" sz="1400" dirty="0">
              <a:solidFill>
                <a:srgbClr val="92D050"/>
              </a:solidFill>
            </a:endParaRP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strike="sngStrike" dirty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78507" y="2296607"/>
            <a:ext cx="2134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Direction du train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13134" y="2656485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Numéro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du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-274" r="7402" b="6546"/>
          <a:stretch/>
        </p:blipFill>
        <p:spPr>
          <a:xfrm>
            <a:off x="668340" y="1059582"/>
            <a:ext cx="3759644" cy="23042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78507" y="1634194"/>
            <a:ext cx="2970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Par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exemple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8" name="Oval 17"/>
          <p:cNvSpPr/>
          <p:nvPr/>
        </p:nvSpPr>
        <p:spPr>
          <a:xfrm>
            <a:off x="8094086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97" y="338931"/>
            <a:ext cx="244626" cy="42289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DC4244A-752A-DE3F-3CC7-7B1F934E5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13333"/>
            <a:ext cx="7772400" cy="894324"/>
          </a:xfrm>
          <a:prstGeom prst="rect">
            <a:avLst/>
          </a:prstGeom>
        </p:spPr>
      </p:pic>
      <p:sp>
        <p:nvSpPr>
          <p:cNvPr id="22" name="Oval 10">
            <a:extLst>
              <a:ext uri="{FF2B5EF4-FFF2-40B4-BE49-F238E27FC236}">
                <a16:creationId xmlns:a16="http://schemas.microsoft.com/office/drawing/2014/main" id="{45BF698C-E96A-6CC3-551A-02AA741FE35B}"/>
              </a:ext>
            </a:extLst>
          </p:cNvPr>
          <p:cNvSpPr/>
          <p:nvPr/>
        </p:nvSpPr>
        <p:spPr>
          <a:xfrm>
            <a:off x="2452716" y="3980552"/>
            <a:ext cx="3703460" cy="614071"/>
          </a:xfrm>
          <a:prstGeom prst="ellipse">
            <a:avLst/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12">
            <a:extLst>
              <a:ext uri="{FF2B5EF4-FFF2-40B4-BE49-F238E27FC236}">
                <a16:creationId xmlns:a16="http://schemas.microsoft.com/office/drawing/2014/main" id="{7D6D56BA-89B6-2937-F5BC-6F7C422792F9}"/>
              </a:ext>
            </a:extLst>
          </p:cNvPr>
          <p:cNvSpPr/>
          <p:nvPr/>
        </p:nvSpPr>
        <p:spPr>
          <a:xfrm>
            <a:off x="7878453" y="4025421"/>
            <a:ext cx="568362" cy="432049"/>
          </a:xfrm>
          <a:prstGeom prst="ellipse">
            <a:avLst/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>
            <a:cxnSpLocks/>
            <a:stCxn id="23" idx="0"/>
          </p:cNvCxnSpPr>
          <p:nvPr/>
        </p:nvCxnSpPr>
        <p:spPr>
          <a:xfrm flipH="1" flipV="1">
            <a:off x="7830488" y="3043133"/>
            <a:ext cx="332146" cy="982288"/>
          </a:xfrm>
          <a:prstGeom prst="straightConnector1">
            <a:avLst/>
          </a:prstGeom>
          <a:ln>
            <a:solidFill>
              <a:srgbClr val="78B832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5148064" y="2641587"/>
            <a:ext cx="504056" cy="1383834"/>
          </a:xfrm>
          <a:prstGeom prst="straightConnector1">
            <a:avLst/>
          </a:prstGeom>
          <a:ln>
            <a:solidFill>
              <a:srgbClr val="78B832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618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J’écoute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l’annonce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>
                <a:solidFill>
                  <a:schemeClr val="accent5"/>
                </a:solidFill>
              </a:rPr>
              <a:t>par</a:t>
            </a:r>
            <a:r>
              <a:rPr lang="en-GB" sz="2400" b="1" dirty="0">
                <a:solidFill>
                  <a:schemeClr val="accent5"/>
                </a:solidFill>
              </a:rPr>
              <a:t> haut-</a:t>
            </a:r>
            <a:r>
              <a:rPr lang="en-GB" sz="2400" b="1" dirty="0" err="1">
                <a:solidFill>
                  <a:schemeClr val="accent5"/>
                </a:solidFill>
              </a:rPr>
              <a:t>parleur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419872" y="178410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 </a:t>
            </a:r>
          </a:p>
        </p:txBody>
      </p:sp>
      <p:pic>
        <p:nvPicPr>
          <p:cNvPr id="5" name="Picture 4" descr="DSC_432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51" y="2355725"/>
            <a:ext cx="2939853" cy="1947175"/>
          </a:xfrm>
          <a:prstGeom prst="rect">
            <a:avLst/>
          </a:prstGeom>
        </p:spPr>
      </p:pic>
      <p:pic>
        <p:nvPicPr>
          <p:cNvPr id="6" name="Picture 5" descr="oreil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94" y="2499742"/>
            <a:ext cx="913545" cy="13006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609751" y="1127218"/>
            <a:ext cx="2939853" cy="1348314"/>
          </a:xfrm>
          <a:prstGeom prst="wedgeRoundRectCallou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Le train à destination de Bruxelles-Midi </a:t>
            </a:r>
          </a:p>
          <a:p>
            <a:r>
              <a:rPr lang="en-GB" dirty="0"/>
              <a:t>entre en </a:t>
            </a:r>
            <a:r>
              <a:rPr lang="en-GB" dirty="0" err="1"/>
              <a:t>gare</a:t>
            </a:r>
            <a:r>
              <a:rPr lang="en-GB" dirty="0"/>
              <a:t> </a:t>
            </a:r>
            <a:r>
              <a:rPr lang="en-GB" dirty="0" err="1"/>
              <a:t>voie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dirty="0"/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8244408" y="339502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Visu 4 blan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719" y="410939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27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vais</a:t>
            </a:r>
            <a:r>
              <a:rPr lang="en-GB" sz="2400" b="1" dirty="0">
                <a:solidFill>
                  <a:schemeClr val="accent5"/>
                </a:solidFill>
              </a:rPr>
              <a:t> sur le </a:t>
            </a:r>
            <a:r>
              <a:rPr lang="en-GB" sz="2400" b="1" dirty="0" err="1">
                <a:solidFill>
                  <a:schemeClr val="accent5"/>
                </a:solidFill>
              </a:rPr>
              <a:t>quai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001217" y="178410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60592" y="1196511"/>
            <a:ext cx="484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me dirige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vers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avant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l’arrivée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du train.</a:t>
            </a:r>
          </a:p>
        </p:txBody>
      </p:sp>
      <p:pic>
        <p:nvPicPr>
          <p:cNvPr id="1027" name="Picture 3" descr="DSC_48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84105"/>
            <a:ext cx="4031773" cy="266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SC_48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81" y="1784105"/>
            <a:ext cx="4030679" cy="266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366270" y="187483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74" y="266923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842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C8592C-FD46-769E-BB6E-8C7E52F40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9"/>
          <a:stretch/>
        </p:blipFill>
        <p:spPr>
          <a:xfrm>
            <a:off x="4897955" y="3014162"/>
            <a:ext cx="3063167" cy="8943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192" y="263588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Mon train </a:t>
            </a:r>
            <a:r>
              <a:rPr lang="en-GB" sz="2400" b="1" dirty="0" err="1">
                <a:solidFill>
                  <a:schemeClr val="accent5"/>
                </a:solidFill>
              </a:rPr>
              <a:t>est</a:t>
            </a:r>
            <a:r>
              <a:rPr lang="en-GB" sz="2400" b="1" dirty="0">
                <a:solidFill>
                  <a:schemeClr val="accent5"/>
                </a:solidFill>
              </a:rPr>
              <a:t> à </a:t>
            </a:r>
            <a:r>
              <a:rPr lang="en-GB" sz="2400" b="1" dirty="0" err="1">
                <a:solidFill>
                  <a:schemeClr val="accent5"/>
                </a:solidFill>
              </a:rPr>
              <a:t>quai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</a:t>
            </a:r>
            <a:r>
              <a:rPr lang="en-GB" sz="1400" dirty="0" err="1"/>
              <a:t>peux</a:t>
            </a:r>
            <a:r>
              <a:rPr lang="en-GB" sz="1400" dirty="0"/>
              <a:t> </a:t>
            </a:r>
            <a:r>
              <a:rPr lang="en-GB" sz="1400" dirty="0" err="1"/>
              <a:t>monter</a:t>
            </a:r>
            <a:r>
              <a:rPr lang="en-GB" sz="1400" dirty="0"/>
              <a:t> dans le train.</a:t>
            </a:r>
          </a:p>
          <a:p>
            <a:endParaRPr lang="en-GB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001217" y="1804963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06109"/>
            <a:ext cx="4032449" cy="27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329460" y="3293575"/>
            <a:ext cx="1237704" cy="67162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345129" y="124049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95486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20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1"/>
          <p:cNvSpPr txBox="1">
            <a:spLocks/>
          </p:cNvSpPr>
          <p:nvPr/>
        </p:nvSpPr>
        <p:spPr>
          <a:xfrm>
            <a:off x="1907704" y="1226086"/>
            <a:ext cx="5291252" cy="600654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monte </a:t>
            </a:r>
            <a:r>
              <a:rPr lang="en-GB" sz="1800" dirty="0" err="1">
                <a:solidFill>
                  <a:schemeClr val="accent5"/>
                </a:solidFill>
              </a:rPr>
              <a:t>dans</a:t>
            </a:r>
            <a:r>
              <a:rPr lang="en-GB" sz="1800" dirty="0">
                <a:solidFill>
                  <a:schemeClr val="accent5"/>
                </a:solidFill>
              </a:rPr>
              <a:t> le train. </a:t>
            </a: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46" name="Content Placeholder 1"/>
          <p:cNvSpPr txBox="1">
            <a:spLocks/>
          </p:cNvSpPr>
          <p:nvPr/>
        </p:nvSpPr>
        <p:spPr>
          <a:xfrm>
            <a:off x="1907703" y="2079592"/>
            <a:ext cx="6655471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</a:t>
            </a:r>
            <a:r>
              <a:rPr lang="en-GB" sz="1800" dirty="0" err="1">
                <a:solidFill>
                  <a:schemeClr val="accent5"/>
                </a:solidFill>
              </a:rPr>
              <a:t>suis</a:t>
            </a:r>
            <a:r>
              <a:rPr lang="en-GB" sz="1800" dirty="0">
                <a:solidFill>
                  <a:schemeClr val="accent5"/>
                </a:solidFill>
              </a:rPr>
              <a:t> </a:t>
            </a:r>
            <a:r>
              <a:rPr lang="en-GB" sz="1800" dirty="0" err="1">
                <a:solidFill>
                  <a:schemeClr val="accent5"/>
                </a:solidFill>
              </a:rPr>
              <a:t>dans</a:t>
            </a:r>
            <a:r>
              <a:rPr lang="en-GB" sz="1800" dirty="0">
                <a:solidFill>
                  <a:schemeClr val="accent5"/>
                </a:solidFill>
              </a:rPr>
              <a:t> le train et je </a:t>
            </a:r>
            <a:r>
              <a:rPr lang="en-GB" sz="1800" dirty="0" err="1">
                <a:solidFill>
                  <a:schemeClr val="accent5"/>
                </a:solidFill>
              </a:rPr>
              <a:t>fais</a:t>
            </a:r>
            <a:r>
              <a:rPr lang="en-GB" sz="1800" dirty="0">
                <a:solidFill>
                  <a:schemeClr val="accent5"/>
                </a:solidFill>
              </a:rPr>
              <a:t> attention aux </a:t>
            </a:r>
            <a:r>
              <a:rPr lang="en-GB" sz="1800" dirty="0" err="1">
                <a:solidFill>
                  <a:schemeClr val="accent5"/>
                </a:solidFill>
              </a:rPr>
              <a:t>arrêts</a:t>
            </a:r>
            <a:r>
              <a:rPr lang="en-GB" sz="1800" dirty="0">
                <a:solidFill>
                  <a:schemeClr val="accent5"/>
                </a:solidFill>
              </a:rPr>
              <a:t>.</a:t>
            </a:r>
          </a:p>
          <a:p>
            <a:pPr marL="0" indent="0">
              <a:buNone/>
            </a:pPr>
            <a:endParaRPr lang="en-GB" sz="1800" dirty="0">
              <a:solidFill>
                <a:srgbClr val="F305E8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47" name="Content Placeholder 1"/>
          <p:cNvSpPr txBox="1">
            <a:spLocks/>
          </p:cNvSpPr>
          <p:nvPr/>
        </p:nvSpPr>
        <p:spPr>
          <a:xfrm>
            <a:off x="1916469" y="2989107"/>
            <a:ext cx="6255931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 err="1">
                <a:solidFill>
                  <a:schemeClr val="accent5"/>
                </a:solidFill>
              </a:rPr>
              <a:t>J’arrive</a:t>
            </a:r>
            <a:r>
              <a:rPr lang="en-GB" sz="1800" dirty="0">
                <a:solidFill>
                  <a:schemeClr val="accent5"/>
                </a:solidFill>
              </a:rPr>
              <a:t> à la </a:t>
            </a:r>
            <a:r>
              <a:rPr lang="en-GB" sz="1800" dirty="0" err="1">
                <a:solidFill>
                  <a:schemeClr val="accent5"/>
                </a:solidFill>
              </a:rPr>
              <a:t>gare</a:t>
            </a:r>
            <a:r>
              <a:rPr lang="en-GB" sz="1800" dirty="0">
                <a:solidFill>
                  <a:schemeClr val="accent5"/>
                </a:solidFill>
              </a:rPr>
              <a:t> de destination et je descends du train.</a:t>
            </a: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</p:txBody>
      </p:sp>
      <p:sp>
        <p:nvSpPr>
          <p:cNvPr id="48" name="Content Placeholder 1"/>
          <p:cNvSpPr txBox="1">
            <a:spLocks/>
          </p:cNvSpPr>
          <p:nvPr/>
        </p:nvSpPr>
        <p:spPr>
          <a:xfrm>
            <a:off x="1907704" y="3838925"/>
            <a:ext cx="6655472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</a:t>
            </a:r>
            <a:r>
              <a:rPr lang="en-GB" sz="1800" dirty="0" err="1">
                <a:solidFill>
                  <a:schemeClr val="accent5"/>
                </a:solidFill>
              </a:rPr>
              <a:t>sors</a:t>
            </a:r>
            <a:r>
              <a:rPr lang="en-GB" sz="1800" dirty="0">
                <a:solidFill>
                  <a:schemeClr val="accent5"/>
                </a:solidFill>
              </a:rPr>
              <a:t> de la </a:t>
            </a:r>
            <a:r>
              <a:rPr lang="en-GB" sz="1800" dirty="0" err="1">
                <a:solidFill>
                  <a:schemeClr val="accent5"/>
                </a:solidFill>
              </a:rPr>
              <a:t>gare</a:t>
            </a:r>
            <a:r>
              <a:rPr lang="en-GB" sz="1800" dirty="0">
                <a:solidFill>
                  <a:schemeClr val="accent5"/>
                </a:solidFill>
              </a:rPr>
              <a:t>. </a:t>
            </a:r>
          </a:p>
        </p:txBody>
      </p:sp>
      <p:sp>
        <p:nvSpPr>
          <p:cNvPr id="21" name="Oval 20"/>
          <p:cNvSpPr/>
          <p:nvPr/>
        </p:nvSpPr>
        <p:spPr>
          <a:xfrm>
            <a:off x="764548" y="123223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Les 8 </a:t>
            </a:r>
            <a:r>
              <a:rPr lang="en-GB" sz="2400" dirty="0" err="1"/>
              <a:t>étapes</a:t>
            </a:r>
            <a:endParaRPr lang="en-GB" sz="2400" dirty="0"/>
          </a:p>
        </p:txBody>
      </p:sp>
      <p:sp>
        <p:nvSpPr>
          <p:cNvPr id="23" name="Oval 22"/>
          <p:cNvSpPr/>
          <p:nvPr/>
        </p:nvSpPr>
        <p:spPr>
          <a:xfrm>
            <a:off x="772549" y="207959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930172" y="2158487"/>
            <a:ext cx="288000" cy="47198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796713" y="3773743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4547" y="2934822"/>
            <a:ext cx="619248" cy="594508"/>
            <a:chOff x="3507164" y="3318611"/>
            <a:chExt cx="619248" cy="594508"/>
          </a:xfrm>
        </p:grpSpPr>
        <p:sp>
          <p:nvSpPr>
            <p:cNvPr id="50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8" y="1232231"/>
            <a:ext cx="594846" cy="594846"/>
          </a:xfrm>
          <a:prstGeom prst="rect">
            <a:avLst/>
          </a:prstGeom>
        </p:spPr>
      </p:pic>
      <p:pic>
        <p:nvPicPr>
          <p:cNvPr id="18" name="Picture 17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891080" y="3939901"/>
            <a:ext cx="430513" cy="24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33" y="3056448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9628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>
                <a:solidFill>
                  <a:srgbClr val="005294"/>
                </a:solidFill>
              </a:rPr>
              <a:t>Quand</a:t>
            </a:r>
            <a:r>
              <a:rPr lang="en-GB" sz="2400" dirty="0">
                <a:solidFill>
                  <a:srgbClr val="005294"/>
                </a:solidFill>
              </a:rPr>
              <a:t> le train </a:t>
            </a:r>
            <a:r>
              <a:rPr lang="en-GB" sz="2400" dirty="0" err="1">
                <a:solidFill>
                  <a:srgbClr val="005294"/>
                </a:solidFill>
              </a:rPr>
              <a:t>est</a:t>
            </a:r>
            <a:r>
              <a:rPr lang="en-GB" sz="2400" dirty="0">
                <a:solidFill>
                  <a:srgbClr val="005294"/>
                </a:solidFill>
              </a:rPr>
              <a:t> à </a:t>
            </a:r>
            <a:r>
              <a:rPr lang="en-GB" sz="2400" dirty="0" err="1">
                <a:solidFill>
                  <a:srgbClr val="005294"/>
                </a:solidFill>
              </a:rPr>
              <a:t>l’arrêt</a:t>
            </a:r>
            <a:r>
              <a:rPr lang="en-GB" sz="2400" dirty="0">
                <a:solidFill>
                  <a:srgbClr val="005294"/>
                </a:solidFill>
              </a:rPr>
              <a:t>,</a:t>
            </a:r>
            <a:br>
              <a:rPr lang="en-GB" sz="2400" dirty="0">
                <a:solidFill>
                  <a:srgbClr val="005294"/>
                </a:solidFill>
              </a:rPr>
            </a:br>
            <a:r>
              <a:rPr lang="en-GB" sz="2400" dirty="0" err="1">
                <a:solidFill>
                  <a:srgbClr val="005294"/>
                </a:solidFill>
              </a:rPr>
              <a:t>j’</a:t>
            </a:r>
            <a:r>
              <a:rPr lang="en-GB" sz="2400" b="1" dirty="0" err="1">
                <a:solidFill>
                  <a:srgbClr val="005294"/>
                </a:solidFill>
              </a:rPr>
              <a:t>appuie</a:t>
            </a:r>
            <a:r>
              <a:rPr lang="en-GB" sz="2400" b="1" dirty="0">
                <a:solidFill>
                  <a:srgbClr val="005294"/>
                </a:solidFill>
              </a:rPr>
              <a:t> sur le bouton </a:t>
            </a:r>
            <a:r>
              <a:rPr lang="en-GB" sz="2400" b="1" dirty="0" err="1">
                <a:solidFill>
                  <a:srgbClr val="005294"/>
                </a:solidFill>
              </a:rPr>
              <a:t>d’ouverture</a:t>
            </a:r>
            <a:r>
              <a:rPr lang="en-GB" sz="2400" b="1" dirty="0">
                <a:solidFill>
                  <a:srgbClr val="005294"/>
                </a:solidFill>
              </a:rPr>
              <a:t> des </a:t>
            </a:r>
            <a:r>
              <a:rPr lang="en-GB" sz="2400" b="1" dirty="0" err="1">
                <a:solidFill>
                  <a:srgbClr val="005294"/>
                </a:solidFill>
              </a:rPr>
              <a:t>portes</a:t>
            </a:r>
            <a:r>
              <a:rPr lang="en-GB" sz="2400" dirty="0">
                <a:solidFill>
                  <a:srgbClr val="005294"/>
                </a:solidFill>
              </a:rPr>
              <a:t>,</a:t>
            </a:r>
            <a:br>
              <a:rPr lang="en-GB" sz="2400" dirty="0">
                <a:solidFill>
                  <a:srgbClr val="005294"/>
                </a:solidFill>
              </a:rPr>
            </a:br>
            <a:r>
              <a:rPr lang="en-GB" sz="2400" dirty="0">
                <a:solidFill>
                  <a:srgbClr val="005294"/>
                </a:solidFill>
              </a:rPr>
              <a:t>je monte </a:t>
            </a:r>
            <a:r>
              <a:rPr lang="en-GB" sz="2400" dirty="0" err="1">
                <a:solidFill>
                  <a:srgbClr val="005294"/>
                </a:solidFill>
              </a:rPr>
              <a:t>dans</a:t>
            </a:r>
            <a:r>
              <a:rPr lang="en-GB" sz="2400" dirty="0">
                <a:solidFill>
                  <a:srgbClr val="005294"/>
                </a:solidFill>
              </a:rPr>
              <a:t> le train.</a:t>
            </a:r>
          </a:p>
        </p:txBody>
      </p:sp>
      <p:sp>
        <p:nvSpPr>
          <p:cNvPr id="11" name="Oval 10"/>
          <p:cNvSpPr/>
          <p:nvPr/>
        </p:nvSpPr>
        <p:spPr>
          <a:xfrm>
            <a:off x="8345129" y="124049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95486"/>
            <a:ext cx="244626" cy="422896"/>
          </a:xfrm>
          <a:prstGeom prst="rect">
            <a:avLst/>
          </a:prstGeom>
        </p:spPr>
      </p:pic>
      <p:pic>
        <p:nvPicPr>
          <p:cNvPr id="2050" name="Picture 2" descr="DSC_44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51358"/>
            <a:ext cx="3960440" cy="261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259632" y="3300213"/>
            <a:ext cx="504056" cy="77433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2051" name="Picture 3" descr="DSC_41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48" y="1751501"/>
            <a:ext cx="3999005" cy="26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5364088" y="3443569"/>
            <a:ext cx="504056" cy="77433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9" name="Picture 8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51" y="3296881"/>
            <a:ext cx="1304544" cy="1213104"/>
          </a:xfrm>
          <a:prstGeom prst="rect">
            <a:avLst/>
          </a:prstGeom>
        </p:spPr>
      </p:pic>
      <p:pic>
        <p:nvPicPr>
          <p:cNvPr id="10" name="Picture 9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3158113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15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62186" y="1103952"/>
            <a:ext cx="7344816" cy="3823073"/>
          </a:xfrm>
        </p:spPr>
        <p:txBody>
          <a:bodyPr/>
          <a:lstStyle/>
          <a:p>
            <a:r>
              <a:rPr lang="en-GB" sz="1400" dirty="0"/>
              <a:t>Mon train arrive 6 minutes plus tard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495" y="215838"/>
            <a:ext cx="8698651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Un </a:t>
            </a:r>
            <a:r>
              <a:rPr lang="en-GB" sz="2400" b="1" dirty="0" err="1">
                <a:solidFill>
                  <a:schemeClr val="accent5"/>
                </a:solidFill>
              </a:rPr>
              <a:t>changement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d’heure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est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indiqué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en</a:t>
            </a:r>
            <a:r>
              <a:rPr lang="en-GB" sz="2400" b="1" dirty="0">
                <a:solidFill>
                  <a:schemeClr val="accent5"/>
                </a:solidFill>
              </a:rPr>
              <a:t> rouge.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3034998" y="3164352"/>
            <a:ext cx="7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Arial Black"/>
                <a:cs typeface="Arial Black"/>
              </a:rPr>
              <a:t>17:08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10106" y="3142723"/>
            <a:ext cx="7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Arial Black"/>
                <a:cs typeface="Arial Black"/>
              </a:rPr>
              <a:t>17:14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234594" y="3164349"/>
            <a:ext cx="422602" cy="276997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8222705" y="18271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16" y="254147"/>
            <a:ext cx="244626" cy="42289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83742" y="2948800"/>
            <a:ext cx="753740" cy="708389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998258" y="2948654"/>
            <a:ext cx="753740" cy="708389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F2EAECF-8811-FEED-E79C-438E79120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4" y="1946904"/>
            <a:ext cx="7772400" cy="45965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331640" y="1827357"/>
            <a:ext cx="1224136" cy="720080"/>
          </a:xfrm>
          <a:prstGeom prst="ellipse">
            <a:avLst/>
          </a:prstGeom>
          <a:noFill/>
          <a:ln>
            <a:solidFill>
              <a:srgbClr val="F2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536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495" y="225074"/>
            <a:ext cx="8698651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Un </a:t>
            </a:r>
            <a:r>
              <a:rPr lang="en-GB" sz="2400" b="1" dirty="0" err="1">
                <a:solidFill>
                  <a:schemeClr val="accent5"/>
                </a:solidFill>
              </a:rPr>
              <a:t>changement</a:t>
            </a:r>
            <a:r>
              <a:rPr lang="en-GB" sz="2400" b="1" dirty="0">
                <a:solidFill>
                  <a:schemeClr val="accent5"/>
                </a:solidFill>
              </a:rPr>
              <a:t> de train </a:t>
            </a:r>
            <a:r>
              <a:rPr lang="en-GB" sz="2400" b="1" dirty="0" err="1">
                <a:solidFill>
                  <a:schemeClr val="accent5"/>
                </a:solidFill>
              </a:rPr>
              <a:t>est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indiqué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en</a:t>
            </a:r>
            <a:r>
              <a:rPr lang="en-GB" sz="2400" b="1" dirty="0">
                <a:solidFill>
                  <a:schemeClr val="accent5"/>
                </a:solidFill>
              </a:rPr>
              <a:t> rouge.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225" y="1080694"/>
            <a:ext cx="7715200" cy="37510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Mon train </a:t>
            </a:r>
            <a:r>
              <a:rPr lang="en-GB" sz="1400" dirty="0" err="1"/>
              <a:t>est</a:t>
            </a:r>
            <a:r>
              <a:rPr lang="en-GB" sz="1400" dirty="0"/>
              <a:t> </a:t>
            </a:r>
            <a:r>
              <a:rPr lang="en-GB" sz="1400" dirty="0" err="1"/>
              <a:t>supprimé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J’écoute l’annonce qui indique quel train je peux prendre à la place.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3823142" y="3398190"/>
            <a:ext cx="1132383" cy="1132383"/>
            <a:chOff x="4500996" y="3426844"/>
            <a:chExt cx="893851" cy="893851"/>
          </a:xfrm>
        </p:grpSpPr>
        <p:sp>
          <p:nvSpPr>
            <p:cNvPr id="10" name="Oval 9"/>
            <p:cNvSpPr/>
            <p:nvPr/>
          </p:nvSpPr>
          <p:spPr>
            <a:xfrm>
              <a:off x="4500996" y="3426844"/>
              <a:ext cx="893851" cy="89385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747" y="3501595"/>
              <a:ext cx="744348" cy="744348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 flipH="1">
            <a:off x="3794165" y="3383444"/>
            <a:ext cx="1132383" cy="1132383"/>
          </a:xfrm>
          <a:prstGeom prst="line">
            <a:avLst/>
          </a:prstGeom>
          <a:ln w="101600">
            <a:solidFill>
              <a:srgbClr val="F25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23142" y="3398190"/>
            <a:ext cx="1132383" cy="1132383"/>
          </a:xfrm>
          <a:prstGeom prst="line">
            <a:avLst/>
          </a:prstGeom>
          <a:ln w="101600">
            <a:solidFill>
              <a:srgbClr val="F25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201113" y="340073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11510"/>
            <a:ext cx="244626" cy="4228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7881D7C-9C3F-1143-A977-BAE5588C2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0" y="2235080"/>
            <a:ext cx="7772400" cy="460619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1475656" y="2105349"/>
            <a:ext cx="1296144" cy="720080"/>
          </a:xfrm>
          <a:prstGeom prst="ellipse">
            <a:avLst/>
          </a:prstGeom>
          <a:noFill/>
          <a:ln>
            <a:solidFill>
              <a:srgbClr val="F2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391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725" y="293001"/>
            <a:ext cx="8698651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Un </a:t>
            </a:r>
            <a:r>
              <a:rPr lang="en-GB" sz="2400" b="1" dirty="0" err="1">
                <a:solidFill>
                  <a:schemeClr val="accent5"/>
                </a:solidFill>
              </a:rPr>
              <a:t>changement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quai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est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indiqué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>
                <a:solidFill>
                  <a:schemeClr val="accent5"/>
                </a:solidFill>
              </a:rPr>
              <a:t>sur</a:t>
            </a:r>
            <a:r>
              <a:rPr lang="en-GB" sz="2400" b="1" dirty="0">
                <a:solidFill>
                  <a:schemeClr val="accent5"/>
                </a:solidFill>
              </a:rPr>
              <a:t> fond blanc.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225" y="1080694"/>
            <a:ext cx="7715200" cy="37510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Le </a:t>
            </a:r>
            <a:r>
              <a:rPr lang="en-GB" sz="1400" dirty="0" err="1"/>
              <a:t>quai</a:t>
            </a:r>
            <a:r>
              <a:rPr lang="en-GB" sz="1400" dirty="0"/>
              <a:t> </a:t>
            </a:r>
            <a:r>
              <a:rPr lang="en-GB" sz="1400" dirty="0" err="1"/>
              <a:t>où</a:t>
            </a:r>
            <a:r>
              <a:rPr lang="en-GB" sz="1400" dirty="0"/>
              <a:t> arrive mon train a </a:t>
            </a:r>
            <a:r>
              <a:rPr lang="en-GB" sz="1400" dirty="0" err="1"/>
              <a:t>changé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J’écoute l’annonce qui dit à quel quai arrive mon train.</a:t>
            </a:r>
            <a:endParaRPr lang="fr-FR" sz="1400" strike="sngStrik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190926" y="3301391"/>
            <a:ext cx="2154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Changement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8345128" y="19605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39" y="267494"/>
            <a:ext cx="244626" cy="4228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A8BB71-467A-1F5B-ED00-10C938655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5" y="2364095"/>
            <a:ext cx="7772400" cy="470489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7668344" y="2265861"/>
            <a:ext cx="634444" cy="61177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>
            <a:cxnSpLocks/>
            <a:stCxn id="24" idx="4"/>
          </p:cNvCxnSpPr>
          <p:nvPr/>
        </p:nvCxnSpPr>
        <p:spPr>
          <a:xfrm flipH="1">
            <a:off x="7757930" y="2877639"/>
            <a:ext cx="227636" cy="466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883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9552" y="2571750"/>
            <a:ext cx="5991225" cy="181777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>
                <a:solidFill>
                  <a:srgbClr val="FFFFFF"/>
                </a:solidFill>
              </a:rPr>
              <a:t> Je monte </a:t>
            </a:r>
            <a:r>
              <a:rPr lang="en-GB" sz="2800" b="1" err="1">
                <a:solidFill>
                  <a:srgbClr val="FFFFFF"/>
                </a:solidFill>
              </a:rPr>
              <a:t>dans</a:t>
            </a:r>
            <a:r>
              <a:rPr lang="en-GB" sz="2800" b="1">
                <a:solidFill>
                  <a:srgbClr val="FFFFFF"/>
                </a:solidFill>
              </a:rPr>
              <a:t> le train </a:t>
            </a:r>
            <a:br>
              <a:rPr lang="en-GB" sz="2800"/>
            </a:br>
            <a:br>
              <a:rPr lang="en-GB" sz="2800" b="0"/>
            </a:br>
            <a:br>
              <a:rPr lang="en-GB" sz="2800" b="0"/>
            </a:br>
            <a:endParaRPr lang="en-GB" sz="2800" b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13" y="2096327"/>
            <a:ext cx="1555543" cy="1555543"/>
          </a:xfrm>
          <a:prstGeom prst="rect">
            <a:avLst/>
          </a:prstGeom>
        </p:spPr>
      </p:pic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F5674218-4637-667B-D930-DD2AFAB7B8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2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925" y="61981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monte </a:t>
            </a:r>
            <a:r>
              <a:rPr lang="en-GB" sz="2400" b="1" dirty="0" err="1">
                <a:solidFill>
                  <a:schemeClr val="accent5"/>
                </a:solidFill>
              </a:rPr>
              <a:t>dans</a:t>
            </a:r>
            <a:r>
              <a:rPr lang="en-GB" sz="2400" b="1" dirty="0">
                <a:solidFill>
                  <a:schemeClr val="accent5"/>
                </a:solidFill>
              </a:rPr>
              <a:t> le train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872105" y="3882989"/>
            <a:ext cx="2375515" cy="51915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deuxième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 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78207" y="3841172"/>
            <a:ext cx="2352122" cy="45968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première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" name="Picture 1" descr="DSC_417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7" y="1663281"/>
            <a:ext cx="3261539" cy="2160240"/>
          </a:xfrm>
          <a:prstGeom prst="rect">
            <a:avLst/>
          </a:prstGeom>
          <a:ln>
            <a:solidFill>
              <a:srgbClr val="E2AC00"/>
            </a:solidFill>
          </a:ln>
        </p:spPr>
      </p:pic>
      <p:pic>
        <p:nvPicPr>
          <p:cNvPr id="5" name="Picture 4" descr="DSC_427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70388"/>
            <a:ext cx="2088232" cy="1383115"/>
          </a:xfrm>
          <a:prstGeom prst="rect">
            <a:avLst/>
          </a:prstGeom>
        </p:spPr>
      </p:pic>
      <p:pic>
        <p:nvPicPr>
          <p:cNvPr id="8" name="Picture 7" descr="P103028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5" y="1722749"/>
            <a:ext cx="2880320" cy="2160240"/>
          </a:xfrm>
          <a:prstGeom prst="rect">
            <a:avLst/>
          </a:prstGeom>
        </p:spPr>
      </p:pic>
      <p:pic>
        <p:nvPicPr>
          <p:cNvPr id="6" name="Picture 5" descr="DSC_4124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147814"/>
            <a:ext cx="2040371" cy="135141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751718" y="2608044"/>
            <a:ext cx="792088" cy="43204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300192" y="2121031"/>
            <a:ext cx="792088" cy="432048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095303" y="3529567"/>
            <a:ext cx="792088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83768" y="3529567"/>
            <a:ext cx="792088" cy="43204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32734" y="627534"/>
            <a:ext cx="82717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regarde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numéro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écrit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sur la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voiture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du train.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monte en 2</a:t>
            </a:r>
            <a:r>
              <a:rPr lang="en-GB" sz="1400" baseline="300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quand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mon billet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2</a:t>
            </a:r>
            <a:r>
              <a:rPr lang="en-GB" sz="1400" baseline="300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monte en 1</a:t>
            </a:r>
            <a:r>
              <a:rPr lang="en-GB" sz="1400" baseline="30000" dirty="0">
                <a:solidFill>
                  <a:schemeClr val="bg1">
                    <a:lumMod val="50000"/>
                  </a:schemeClr>
                </a:solidFill>
              </a:rPr>
              <a:t>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quand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mon billet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1</a:t>
            </a:r>
            <a:r>
              <a:rPr lang="en-GB" sz="1400" baseline="30000" dirty="0">
                <a:solidFill>
                  <a:schemeClr val="bg1">
                    <a:lumMod val="50000"/>
                  </a:schemeClr>
                </a:solidFill>
              </a:rPr>
              <a:t>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172400" y="339502"/>
            <a:ext cx="648000" cy="648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977" y="392656"/>
            <a:ext cx="594846" cy="5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891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62013" y="2427288"/>
            <a:ext cx="8281987" cy="17287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fr-BE" sz="2800" b="1" dirty="0">
                <a:solidFill>
                  <a:schemeClr val="bg1"/>
                </a:solidFill>
              </a:rPr>
              <a:t>Je suis dans le train </a:t>
            </a:r>
            <a:br>
              <a:rPr lang="fr-BE" sz="2800" b="1" dirty="0">
                <a:solidFill>
                  <a:schemeClr val="bg1"/>
                </a:solidFill>
              </a:rPr>
            </a:br>
            <a:r>
              <a:rPr lang="fr-BE" sz="2800" b="1" dirty="0">
                <a:solidFill>
                  <a:schemeClr val="bg1"/>
                </a:solidFill>
              </a:rPr>
              <a:t>et je fais attention aux arrêts.</a:t>
            </a:r>
            <a:br>
              <a:rPr lang="fr-BE" sz="2800" b="1" dirty="0">
                <a:solidFill>
                  <a:schemeClr val="bg1"/>
                </a:solidFill>
              </a:rPr>
            </a:br>
            <a:br>
              <a:rPr lang="fr-BE" sz="2800" b="1" dirty="0">
                <a:solidFill>
                  <a:schemeClr val="bg1"/>
                </a:solidFill>
              </a:rPr>
            </a:br>
            <a:br>
              <a:rPr lang="en-GB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Visu 6 blan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7236296" y="2140852"/>
            <a:ext cx="797828" cy="1307518"/>
          </a:xfrm>
          <a:prstGeom prst="rect">
            <a:avLst/>
          </a:prstGeom>
        </p:spPr>
      </p:pic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C7FF7842-6904-47EE-C0EB-1E024270DE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94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202208" y="107884"/>
            <a:ext cx="8973576" cy="709587"/>
          </a:xfrm>
        </p:spPr>
        <p:txBody>
          <a:bodyPr/>
          <a:lstStyle/>
          <a:p>
            <a:r>
              <a:rPr lang="en-GB" sz="2400" b="1" dirty="0">
                <a:solidFill>
                  <a:srgbClr val="004899"/>
                </a:solidFill>
              </a:rPr>
              <a:t>Je </a:t>
            </a:r>
            <a:r>
              <a:rPr lang="en-GB" sz="2400" b="1" dirty="0" err="1">
                <a:solidFill>
                  <a:srgbClr val="004899"/>
                </a:solidFill>
              </a:rPr>
              <a:t>fais</a:t>
            </a:r>
            <a:r>
              <a:rPr lang="en-GB" sz="2400" b="1" dirty="0">
                <a:solidFill>
                  <a:srgbClr val="004899"/>
                </a:solidFill>
              </a:rPr>
              <a:t> attention aux </a:t>
            </a:r>
            <a:r>
              <a:rPr lang="en-GB" sz="2400" b="1" dirty="0" err="1">
                <a:solidFill>
                  <a:srgbClr val="004899"/>
                </a:solidFill>
              </a:rPr>
              <a:t>arrêts</a:t>
            </a:r>
            <a:r>
              <a:rPr lang="en-GB" sz="2400" b="1" dirty="0">
                <a:solidFill>
                  <a:srgbClr val="004899"/>
                </a:solidFill>
              </a:rPr>
              <a:t> et </a:t>
            </a:r>
            <a:br>
              <a:rPr lang="en-GB" sz="2400" b="1" dirty="0">
                <a:solidFill>
                  <a:srgbClr val="004899"/>
                </a:solidFill>
              </a:rPr>
            </a:br>
            <a:r>
              <a:rPr lang="en-GB" sz="2400" b="1" dirty="0" err="1">
                <a:solidFill>
                  <a:srgbClr val="004899"/>
                </a:solidFill>
              </a:rPr>
              <a:t>j’écoute</a:t>
            </a:r>
            <a:r>
              <a:rPr lang="en-GB" sz="2400" b="1" dirty="0">
                <a:solidFill>
                  <a:srgbClr val="004899"/>
                </a:solidFill>
              </a:rPr>
              <a:t> les </a:t>
            </a:r>
            <a:r>
              <a:rPr lang="en-GB" sz="2400" b="1" dirty="0" err="1">
                <a:solidFill>
                  <a:schemeClr val="accent5"/>
                </a:solidFill>
              </a:rPr>
              <a:t>annonces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sonores</a:t>
            </a:r>
            <a:r>
              <a:rPr lang="en-GB" sz="2400" b="1" dirty="0">
                <a:solidFill>
                  <a:schemeClr val="accent5"/>
                </a:solidFill>
              </a:rPr>
              <a:t>. </a:t>
            </a:r>
            <a:br>
              <a:rPr lang="en-GB" sz="2800" b="1" dirty="0">
                <a:solidFill>
                  <a:srgbClr val="00B0F0"/>
                </a:solidFill>
              </a:rPr>
            </a:br>
            <a:endParaRPr lang="en-GB" sz="2000" dirty="0">
              <a:solidFill>
                <a:srgbClr val="00B0F0"/>
              </a:solidFill>
            </a:endParaRPr>
          </a:p>
        </p:txBody>
      </p:sp>
      <p:pic>
        <p:nvPicPr>
          <p:cNvPr id="4098" name="Picture 2" descr="C:\Users\AVL7401\Pictures\Shooting 05.04.2018 Kit pédagogique\DSC_4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18128"/>
            <a:ext cx="2650337" cy="17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 r="14879" b="6199"/>
          <a:stretch/>
        </p:blipFill>
        <p:spPr bwMode="auto">
          <a:xfrm>
            <a:off x="526473" y="1117600"/>
            <a:ext cx="2351872" cy="176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DSC_49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95" y="1118128"/>
            <a:ext cx="2540447" cy="17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3219822"/>
            <a:ext cx="245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regarde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l’écran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d’affichage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02425" y="3232395"/>
            <a:ext cx="2540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regarde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trajet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sur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l’application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de mon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téléphone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ou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sur mon guide.</a:t>
            </a:r>
            <a:endParaRPr lang="en-GB" sz="1400" strike="sngStrik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12160" y="325677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regarde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arrêts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dans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mon guide. </a:t>
            </a: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C’est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expliqué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à la page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suivante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8352873" y="195486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Visu 6 blanc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510496" y="274382"/>
            <a:ext cx="288000" cy="4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623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1253" y="108832"/>
            <a:ext cx="871296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Comment je </a:t>
            </a:r>
            <a:r>
              <a:rPr lang="en-GB" sz="2400" dirty="0" err="1">
                <a:solidFill>
                  <a:schemeClr val="accent5"/>
                </a:solidFill>
              </a:rPr>
              <a:t>fais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>
                <a:solidFill>
                  <a:schemeClr val="accent5"/>
                </a:solidFill>
              </a:rPr>
              <a:t>pour </a:t>
            </a:r>
            <a:r>
              <a:rPr lang="en-GB" sz="2400" dirty="0" err="1">
                <a:solidFill>
                  <a:schemeClr val="accent5"/>
                </a:solidFill>
              </a:rPr>
              <a:t>suivre</a:t>
            </a:r>
            <a:r>
              <a:rPr lang="en-GB" sz="2400" dirty="0">
                <a:solidFill>
                  <a:schemeClr val="accent5"/>
                </a:solidFill>
              </a:rPr>
              <a:t> les </a:t>
            </a:r>
            <a:r>
              <a:rPr lang="en-GB" sz="2400" dirty="0" err="1">
                <a:solidFill>
                  <a:schemeClr val="accent5"/>
                </a:solidFill>
              </a:rPr>
              <a:t>arrêts</a:t>
            </a:r>
            <a:r>
              <a:rPr lang="en-GB" sz="2400" dirty="0">
                <a:solidFill>
                  <a:schemeClr val="accent5"/>
                </a:solidFill>
              </a:rPr>
              <a:t> de mon </a:t>
            </a:r>
            <a:r>
              <a:rPr lang="en-GB" sz="2400" dirty="0" err="1">
                <a:solidFill>
                  <a:schemeClr val="accent5"/>
                </a:solidFill>
              </a:rPr>
              <a:t>trajet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 err="1">
                <a:solidFill>
                  <a:schemeClr val="accent5"/>
                </a:solidFill>
              </a:rPr>
              <a:t>si</a:t>
            </a:r>
            <a:r>
              <a:rPr lang="en-GB" sz="2400" dirty="0">
                <a:solidFill>
                  <a:schemeClr val="accent5"/>
                </a:solidFill>
              </a:rPr>
              <a:t> je ne sais pas bien lire?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20321" y="2185476"/>
            <a:ext cx="534822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Sur la page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suivante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,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mets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nombre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boules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correspondant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au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nombre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d’arrêts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Chaque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arrêt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une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boule. 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   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peux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ainsi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suivre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durant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mon voyage.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Si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sais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lire un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peu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    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peux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aussi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écrire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 nom des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arrêts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Si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une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correspondance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   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fais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même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chose pour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trajet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correspondance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2" descr="C:\Users\AVL7401\Pictures\Shooting 05.04.2018 Kit pédagogique\DSC_4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76982"/>
            <a:ext cx="3193927" cy="21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319" y="1303331"/>
            <a:ext cx="6120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j’apprends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voyager, </a:t>
            </a:r>
          </a:p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peux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utiliser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facile </a:t>
            </a:r>
          </a:p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suivre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arrêts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</a:t>
            </a:r>
          </a:p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savoir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dois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descendre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2119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sosceles Triangle 19"/>
          <p:cNvSpPr/>
          <p:nvPr/>
        </p:nvSpPr>
        <p:spPr>
          <a:xfrm rot="5400000">
            <a:off x="6092884" y="1603670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6056667" y="1623345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8963" y="267494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Les </a:t>
            </a:r>
            <a:r>
              <a:rPr lang="en-GB" sz="2400" dirty="0" err="1">
                <a:solidFill>
                  <a:schemeClr val="accent5"/>
                </a:solidFill>
              </a:rPr>
              <a:t>arrêts</a:t>
            </a:r>
            <a:r>
              <a:rPr lang="en-GB" sz="2400" dirty="0">
                <a:solidFill>
                  <a:schemeClr val="accent5"/>
                </a:solidFill>
              </a:rPr>
              <a:t> de mon </a:t>
            </a:r>
            <a:r>
              <a:rPr lang="en-GB" sz="2400" dirty="0" err="1">
                <a:solidFill>
                  <a:schemeClr val="accent5"/>
                </a:solidFill>
              </a:rPr>
              <a:t>trajet</a:t>
            </a:r>
            <a:r>
              <a:rPr lang="en-GB" sz="2400" dirty="0">
                <a:solidFill>
                  <a:schemeClr val="accent5"/>
                </a:solidFill>
              </a:rPr>
              <a:t>  </a:t>
            </a:r>
            <a:r>
              <a:rPr lang="en-GB" sz="2400" dirty="0">
                <a:solidFill>
                  <a:srgbClr val="004899"/>
                </a:solidFill>
              </a:rPr>
              <a:t>ALLER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966646" y="2192204"/>
            <a:ext cx="401810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2339752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AAD5985D-5B31-487B-8F2C-B9D0624276CD}"/>
              </a:ext>
            </a:extLst>
          </p:cNvPr>
          <p:cNvSpPr/>
          <p:nvPr/>
        </p:nvSpPr>
        <p:spPr>
          <a:xfrm>
            <a:off x="3080429" y="2135010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553F7255-8A57-4C4B-B78A-C5EF4BEA650D}"/>
              </a:ext>
            </a:extLst>
          </p:cNvPr>
          <p:cNvSpPr/>
          <p:nvPr/>
        </p:nvSpPr>
        <p:spPr>
          <a:xfrm>
            <a:off x="4519264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5984752" y="2132028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39E1B6BF-540F-411C-8DF3-50789D79BFFC}"/>
              </a:ext>
            </a:extLst>
          </p:cNvPr>
          <p:cNvSpPr/>
          <p:nvPr/>
        </p:nvSpPr>
        <p:spPr>
          <a:xfrm>
            <a:off x="3833307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3193E5C8-0436-4174-9B22-8E879BE14F7E}"/>
              </a:ext>
            </a:extLst>
          </p:cNvPr>
          <p:cNvSpPr/>
          <p:nvPr/>
        </p:nvSpPr>
        <p:spPr>
          <a:xfrm>
            <a:off x="5223145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5198907" y="193185"/>
            <a:ext cx="1571691" cy="58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ight Arrow 37"/>
          <p:cNvSpPr/>
          <p:nvPr/>
        </p:nvSpPr>
        <p:spPr>
          <a:xfrm>
            <a:off x="6899899" y="339022"/>
            <a:ext cx="748505" cy="365423"/>
          </a:xfrm>
          <a:prstGeom prst="righ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13266" y="2370125"/>
            <a:ext cx="3399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gare de départ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42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6406270" y="2205323"/>
            <a:ext cx="1968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de destination: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405686" y="4011910"/>
            <a:ext cx="583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Le nombre de boules grises correspond au nombre d’arrêts. 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334816" y="1623345"/>
            <a:ext cx="338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accent6"/>
                </a:solidFill>
              </a:rPr>
              <a:t>1         2         3        4          5</a:t>
            </a: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812926" y="2132028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160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3" y="2355727"/>
            <a:ext cx="7704855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</a:rPr>
              <a:t>Je </a:t>
            </a:r>
            <a:r>
              <a:rPr lang="en-GB" sz="2800" b="1" dirty="0" err="1">
                <a:solidFill>
                  <a:schemeClr val="bg1"/>
                </a:solidFill>
              </a:rPr>
              <a:t>prépare</a:t>
            </a:r>
            <a:r>
              <a:rPr lang="en-GB" sz="2800" b="1" dirty="0">
                <a:solidFill>
                  <a:schemeClr val="bg1"/>
                </a:solidFill>
              </a:rPr>
              <a:t> mon voyage </a:t>
            </a:r>
          </a:p>
          <a:p>
            <a:pPr algn="l"/>
            <a:r>
              <a:rPr lang="en-GB" sz="2800" b="1" dirty="0">
                <a:solidFill>
                  <a:schemeClr val="bg1"/>
                </a:solidFill>
              </a:rPr>
              <a:t>avec ma personne de </a:t>
            </a:r>
            <a:r>
              <a:rPr lang="en-GB" sz="2800" b="1" dirty="0" err="1">
                <a:solidFill>
                  <a:schemeClr val="bg1"/>
                </a:solidFill>
              </a:rPr>
              <a:t>soutien</a:t>
            </a:r>
            <a:endParaRPr lang="en-GB" sz="2200" b="1" dirty="0"/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355727"/>
            <a:ext cx="831313" cy="914445"/>
          </a:xfrm>
          <a:prstGeom prst="rect">
            <a:avLst/>
          </a:prstGeom>
        </p:spPr>
      </p:pic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FF2A941A-8FFD-9897-6C7A-F4F8A96525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17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7249" y="285415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Les </a:t>
            </a:r>
            <a:r>
              <a:rPr lang="en-GB" sz="2400" dirty="0" err="1">
                <a:solidFill>
                  <a:schemeClr val="accent5"/>
                </a:solidFill>
              </a:rPr>
              <a:t>arrêts</a:t>
            </a:r>
            <a:r>
              <a:rPr lang="en-GB" sz="2400" dirty="0">
                <a:solidFill>
                  <a:schemeClr val="accent5"/>
                </a:solidFill>
              </a:rPr>
              <a:t> de mon </a:t>
            </a:r>
            <a:r>
              <a:rPr lang="en-GB" sz="2400" dirty="0" err="1">
                <a:solidFill>
                  <a:schemeClr val="accent5"/>
                </a:solidFill>
              </a:rPr>
              <a:t>trajet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>
                <a:solidFill>
                  <a:srgbClr val="004899"/>
                </a:solidFill>
              </a:rPr>
              <a:t>RETOUR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5295060" y="118495"/>
            <a:ext cx="1650005" cy="61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Curved Left Arrow 31"/>
          <p:cNvSpPr/>
          <p:nvPr/>
        </p:nvSpPr>
        <p:spPr>
          <a:xfrm>
            <a:off x="7213827" y="176033"/>
            <a:ext cx="541422" cy="503792"/>
          </a:xfrm>
          <a:prstGeom prst="curvedLef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31823" y="2259415"/>
            <a:ext cx="234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gare de départ: </a:t>
            </a:r>
          </a:p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6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6009297" y="2294793"/>
            <a:ext cx="2063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gare de destination 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966646" y="2192204"/>
            <a:ext cx="397350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rganigramme : Connecteur 41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2339752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Organigramme : Connecteur 42">
            <a:extLst>
              <a:ext uri="{FF2B5EF4-FFF2-40B4-BE49-F238E27FC236}">
                <a16:creationId xmlns:a16="http://schemas.microsoft.com/office/drawing/2014/main" id="{AAD5985D-5B31-487B-8F2C-B9D0624276CD}"/>
              </a:ext>
            </a:extLst>
          </p:cNvPr>
          <p:cNvSpPr/>
          <p:nvPr/>
        </p:nvSpPr>
        <p:spPr>
          <a:xfrm>
            <a:off x="3080429" y="2135010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Organigramme : Connecteur 44">
            <a:extLst>
              <a:ext uri="{FF2B5EF4-FFF2-40B4-BE49-F238E27FC236}">
                <a16:creationId xmlns:a16="http://schemas.microsoft.com/office/drawing/2014/main" id="{553F7255-8A57-4C4B-B78A-C5EF4BEA650D}"/>
              </a:ext>
            </a:extLst>
          </p:cNvPr>
          <p:cNvSpPr/>
          <p:nvPr/>
        </p:nvSpPr>
        <p:spPr>
          <a:xfrm>
            <a:off x="4519264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Organigramme : Connecteur 47">
            <a:extLst>
              <a:ext uri="{FF2B5EF4-FFF2-40B4-BE49-F238E27FC236}">
                <a16:creationId xmlns:a16="http://schemas.microsoft.com/office/drawing/2014/main" id="{39E1B6BF-540F-411C-8DF3-50789D79BFFC}"/>
              </a:ext>
            </a:extLst>
          </p:cNvPr>
          <p:cNvSpPr/>
          <p:nvPr/>
        </p:nvSpPr>
        <p:spPr>
          <a:xfrm>
            <a:off x="3833307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Organigramme : Connecteur 48">
            <a:extLst>
              <a:ext uri="{FF2B5EF4-FFF2-40B4-BE49-F238E27FC236}">
                <a16:creationId xmlns:a16="http://schemas.microsoft.com/office/drawing/2014/main" id="{3193E5C8-0436-4174-9B22-8E879BE14F7E}"/>
              </a:ext>
            </a:extLst>
          </p:cNvPr>
          <p:cNvSpPr/>
          <p:nvPr/>
        </p:nvSpPr>
        <p:spPr>
          <a:xfrm>
            <a:off x="5223145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ZoneTexte 49"/>
          <p:cNvSpPr txBox="1"/>
          <p:nvPr/>
        </p:nvSpPr>
        <p:spPr>
          <a:xfrm>
            <a:off x="2239190" y="1567039"/>
            <a:ext cx="456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accent6"/>
                </a:solidFill>
              </a:rPr>
              <a:t>1         2         3        4          5</a:t>
            </a:r>
          </a:p>
        </p:txBody>
      </p:sp>
      <p:sp>
        <p:nvSpPr>
          <p:cNvPr id="51" name="Organigramme : Connecteur 50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812926" y="2132028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5969768" y="1660864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50093" y="1680539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ganigramme : Connecteur 14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5878178" y="2132028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405686" y="4011910"/>
            <a:ext cx="583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Le nombre de boules grises correspond au nombre d’arrêts. 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82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6317" y="195486"/>
            <a:ext cx="4198515" cy="709587"/>
          </a:xfrm>
        </p:spPr>
        <p:txBody>
          <a:bodyPr/>
          <a:lstStyle/>
          <a:p>
            <a:r>
              <a:rPr lang="en-GB" sz="2400" dirty="0">
                <a:solidFill>
                  <a:srgbClr val="004899"/>
                </a:solidFill>
              </a:rPr>
              <a:t>Les </a:t>
            </a:r>
            <a:r>
              <a:rPr lang="en-GB" sz="2400" dirty="0" err="1">
                <a:solidFill>
                  <a:srgbClr val="004899"/>
                </a:solidFill>
              </a:rPr>
              <a:t>arrêts</a:t>
            </a:r>
            <a:r>
              <a:rPr lang="en-GB" sz="2400" dirty="0">
                <a:solidFill>
                  <a:srgbClr val="004899"/>
                </a:solidFill>
              </a:rPr>
              <a:t> de mon </a:t>
            </a:r>
            <a:r>
              <a:rPr lang="en-GB" sz="2400" dirty="0" err="1">
                <a:solidFill>
                  <a:srgbClr val="004899"/>
                </a:solidFill>
              </a:rPr>
              <a:t>trajet</a:t>
            </a:r>
            <a:br>
              <a:rPr lang="en-GB" sz="2400" dirty="0">
                <a:solidFill>
                  <a:srgbClr val="004899"/>
                </a:solidFill>
              </a:rPr>
            </a:br>
            <a:r>
              <a:rPr lang="en-GB" sz="2400" dirty="0" err="1">
                <a:solidFill>
                  <a:srgbClr val="004899"/>
                </a:solidFill>
              </a:rPr>
              <a:t>si</a:t>
            </a:r>
            <a:r>
              <a:rPr lang="en-GB" sz="2400" dirty="0">
                <a:solidFill>
                  <a:srgbClr val="004899"/>
                </a:solidFill>
              </a:rPr>
              <a:t> </a:t>
            </a:r>
            <a:r>
              <a:rPr lang="en-GB" sz="2400" dirty="0" err="1">
                <a:solidFill>
                  <a:srgbClr val="004899"/>
                </a:solidFill>
              </a:rPr>
              <a:t>j’ai</a:t>
            </a:r>
            <a:r>
              <a:rPr lang="en-GB" sz="2400" dirty="0">
                <a:solidFill>
                  <a:srgbClr val="004899"/>
                </a:solidFill>
              </a:rPr>
              <a:t> </a:t>
            </a:r>
            <a:r>
              <a:rPr lang="en-GB" sz="2400" dirty="0" err="1">
                <a:solidFill>
                  <a:srgbClr val="004899"/>
                </a:solidFill>
              </a:rPr>
              <a:t>une</a:t>
            </a:r>
            <a:r>
              <a:rPr lang="en-GB" sz="2400" dirty="0">
                <a:solidFill>
                  <a:srgbClr val="004899"/>
                </a:solidFill>
              </a:rPr>
              <a:t> </a:t>
            </a:r>
            <a:r>
              <a:rPr lang="en-GB" sz="2400" dirty="0" err="1">
                <a:solidFill>
                  <a:srgbClr val="004899"/>
                </a:solidFill>
              </a:rPr>
              <a:t>correspondance</a:t>
            </a:r>
            <a:endParaRPr lang="en-GB" sz="2400" dirty="0">
              <a:solidFill>
                <a:srgbClr val="004899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4324833" y="161134"/>
            <a:ext cx="1343118" cy="5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325398" y="2771831"/>
            <a:ext cx="260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gare de correspondance :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7072594" y="3548832"/>
            <a:ext cx="2292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gare de destination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</p:txBody>
      </p:sp>
      <p:cxnSp>
        <p:nvCxnSpPr>
          <p:cNvPr id="3" name="Elbow Connector 2"/>
          <p:cNvCxnSpPr/>
          <p:nvPr/>
        </p:nvCxnSpPr>
        <p:spPr>
          <a:xfrm>
            <a:off x="5735972" y="413017"/>
            <a:ext cx="884785" cy="560781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346145" y="17604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511769" y="248470"/>
            <a:ext cx="288000" cy="471988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612262" y="2571750"/>
            <a:ext cx="2696448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978215" y="2503347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AAD5985D-5B31-487B-8F2C-B9D0624276CD}"/>
              </a:ext>
            </a:extLst>
          </p:cNvPr>
          <p:cNvSpPr/>
          <p:nvPr/>
        </p:nvSpPr>
        <p:spPr>
          <a:xfrm>
            <a:off x="2625654" y="2504539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BE2362D6-1482-41BC-B9BA-78032A2025D2}"/>
              </a:ext>
            </a:extLst>
          </p:cNvPr>
          <p:cNvSpPr/>
          <p:nvPr/>
        </p:nvSpPr>
        <p:spPr>
          <a:xfrm>
            <a:off x="4821355" y="334440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553F7255-8A57-4C4B-B78A-C5EF4BEA650D}"/>
              </a:ext>
            </a:extLst>
          </p:cNvPr>
          <p:cNvSpPr/>
          <p:nvPr/>
        </p:nvSpPr>
        <p:spPr>
          <a:xfrm>
            <a:off x="4164880" y="2522835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106289AE-E8D3-42BE-BCA2-FFD023159751}"/>
              </a:ext>
            </a:extLst>
          </p:cNvPr>
          <p:cNvSpPr/>
          <p:nvPr/>
        </p:nvSpPr>
        <p:spPr>
          <a:xfrm>
            <a:off x="5535786" y="334440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6315630" y="334183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39E1B6BF-540F-411C-8DF3-50789D79BFFC}"/>
              </a:ext>
            </a:extLst>
          </p:cNvPr>
          <p:cNvSpPr/>
          <p:nvPr/>
        </p:nvSpPr>
        <p:spPr>
          <a:xfrm>
            <a:off x="3373695" y="2504539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id="{3193E5C8-0436-4174-9B22-8E879BE14F7E}"/>
              </a:ext>
            </a:extLst>
          </p:cNvPr>
          <p:cNvSpPr/>
          <p:nvPr/>
        </p:nvSpPr>
        <p:spPr>
          <a:xfrm>
            <a:off x="4164880" y="3341832"/>
            <a:ext cx="143830" cy="134422"/>
          </a:xfrm>
          <a:prstGeom prst="flowChartConnector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ZoneTexte 35"/>
          <p:cNvSpPr txBox="1"/>
          <p:nvPr/>
        </p:nvSpPr>
        <p:spPr>
          <a:xfrm>
            <a:off x="1859258" y="1895084"/>
            <a:ext cx="175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accent6"/>
                </a:solidFill>
              </a:rPr>
              <a:t>1         2         3   </a:t>
            </a:r>
          </a:p>
        </p:txBody>
      </p:sp>
      <p:sp>
        <p:nvSpPr>
          <p:cNvPr id="38" name="Organigramme : Connecteur 37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456958" y="2504539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86585" y="1949739"/>
            <a:ext cx="2502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gare de départ: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 flipV="1">
            <a:off x="4231072" y="2643124"/>
            <a:ext cx="5723" cy="68757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 flipV="1">
            <a:off x="4296164" y="3409043"/>
            <a:ext cx="2879616" cy="263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4785431" y="3568198"/>
            <a:ext cx="278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accent6"/>
                </a:solidFill>
              </a:rPr>
              <a:t>1         2         3            </a:t>
            </a:r>
          </a:p>
        </p:txBody>
      </p:sp>
      <p:sp>
        <p:nvSpPr>
          <p:cNvPr id="46" name="Isosceles Triangle 45"/>
          <p:cNvSpPr/>
          <p:nvPr/>
        </p:nvSpPr>
        <p:spPr>
          <a:xfrm rot="5400000">
            <a:off x="7187581" y="2847529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>
            <a:off x="7144509" y="2867204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rganigramme : Connecteur 14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7072594" y="3330695"/>
            <a:ext cx="143830" cy="127066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6699695" y="802688"/>
            <a:ext cx="1343118" cy="5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Imag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77" y="3429946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64" y="3876732"/>
            <a:ext cx="367180" cy="303250"/>
          </a:xfrm>
          <a:prstGeom prst="rect">
            <a:avLst/>
          </a:prstGeom>
        </p:spPr>
      </p:pic>
      <p:sp>
        <p:nvSpPr>
          <p:cNvPr id="56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894785" y="3426217"/>
            <a:ext cx="21442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Heure: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Quai: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Direction:</a:t>
            </a:r>
          </a:p>
          <a:p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85977" y="273618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Visu 4 blanc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8" y="2807624"/>
            <a:ext cx="244626" cy="422896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1395633" y="4351625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9215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33413" y="2355850"/>
            <a:ext cx="8510587" cy="1223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 err="1">
                <a:solidFill>
                  <a:srgbClr val="FFFFFF"/>
                </a:solidFill>
              </a:rPr>
              <a:t>J’arrive</a:t>
            </a:r>
            <a:r>
              <a:rPr lang="en-GB" sz="2800" b="1" dirty="0">
                <a:solidFill>
                  <a:srgbClr val="FFFFFF"/>
                </a:solidFill>
              </a:rPr>
              <a:t> à</a:t>
            </a:r>
            <a:r>
              <a:rPr lang="en-GB" sz="2800" b="1" dirty="0">
                <a:solidFill>
                  <a:schemeClr val="bg1"/>
                </a:solidFill>
              </a:rPr>
              <a:t> la </a:t>
            </a:r>
            <a:r>
              <a:rPr lang="en-GB" sz="2800" b="1" dirty="0" err="1">
                <a:solidFill>
                  <a:srgbClr val="FFFFFF"/>
                </a:solidFill>
              </a:rPr>
              <a:t>gare</a:t>
            </a:r>
            <a:r>
              <a:rPr lang="en-GB" sz="2800" b="1" dirty="0">
                <a:solidFill>
                  <a:srgbClr val="FFFFFF"/>
                </a:solidFill>
              </a:rPr>
              <a:t> de destination </a:t>
            </a:r>
            <a:br>
              <a:rPr lang="en-GB" sz="2800" b="1" dirty="0">
                <a:solidFill>
                  <a:srgbClr val="FFFFFF"/>
                </a:solidFill>
              </a:rPr>
            </a:br>
            <a:r>
              <a:rPr lang="en-GB" sz="2800" b="1" dirty="0">
                <a:solidFill>
                  <a:srgbClr val="FFFFFF"/>
                </a:solidFill>
              </a:rPr>
              <a:t>et je descends du train</a:t>
            </a:r>
            <a:endParaRPr lang="en-GB" sz="2800" b="0" dirty="0"/>
          </a:p>
        </p:txBody>
      </p:sp>
      <p:pic>
        <p:nvPicPr>
          <p:cNvPr id="3074" name="Picture 2" descr="C:\My document\HI\V8\arriv+�e ga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49252"/>
            <a:ext cx="1986972" cy="113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BCE24B8C-A57C-F266-E503-3FD864C384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795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568" y="1131590"/>
            <a:ext cx="4536504" cy="2664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>
                <a:solidFill>
                  <a:srgbClr val="005294"/>
                </a:solidFill>
              </a:rPr>
              <a:t>Je </a:t>
            </a:r>
            <a:r>
              <a:rPr lang="en-GB" sz="2400" b="1" dirty="0" err="1">
                <a:solidFill>
                  <a:srgbClr val="005294"/>
                </a:solidFill>
              </a:rPr>
              <a:t>suis</a:t>
            </a:r>
            <a:r>
              <a:rPr lang="en-GB" sz="2400" b="1" dirty="0">
                <a:solidFill>
                  <a:srgbClr val="005294"/>
                </a:solidFill>
              </a:rPr>
              <a:t> </a:t>
            </a:r>
            <a:r>
              <a:rPr lang="en-GB" sz="2400" b="1" dirty="0" err="1">
                <a:solidFill>
                  <a:srgbClr val="005294"/>
                </a:solidFill>
              </a:rPr>
              <a:t>arrivé</a:t>
            </a:r>
            <a:r>
              <a:rPr lang="en-GB" sz="2400" b="1" dirty="0">
                <a:solidFill>
                  <a:srgbClr val="005294"/>
                </a:solidFill>
              </a:rPr>
              <a:t> à destination.</a:t>
            </a:r>
            <a:endParaRPr lang="en-GB" sz="2400" dirty="0">
              <a:solidFill>
                <a:srgbClr val="00529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528" y="1778964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J’ajoute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ici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photo de ma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d’arrivée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0"/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en regardant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sur internet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ou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ajoutant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photo </a:t>
            </a:r>
          </a:p>
          <a:p>
            <a:pPr lvl="0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que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prise. </a:t>
            </a: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1159418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 le nom</a:t>
            </a:r>
          </a:p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 de ma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 de destination.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243010" y="267494"/>
            <a:ext cx="619248" cy="594508"/>
            <a:chOff x="3507164" y="3318611"/>
            <a:chExt cx="619248" cy="594508"/>
          </a:xfrm>
        </p:grpSpPr>
        <p:sp>
          <p:nvSpPr>
            <p:cNvPr id="17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94" y="422125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360944" y="1205403"/>
            <a:ext cx="619248" cy="594508"/>
            <a:chOff x="3507164" y="3318611"/>
            <a:chExt cx="619248" cy="594508"/>
          </a:xfrm>
        </p:grpSpPr>
        <p:sp>
          <p:nvSpPr>
            <p:cNvPr id="21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28" y="1360034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158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>
                <a:solidFill>
                  <a:srgbClr val="005294"/>
                </a:solidFill>
              </a:rPr>
              <a:t>Quand</a:t>
            </a:r>
            <a:r>
              <a:rPr lang="en-GB" sz="2400" dirty="0">
                <a:solidFill>
                  <a:srgbClr val="005294"/>
                </a:solidFill>
              </a:rPr>
              <a:t> le train </a:t>
            </a:r>
            <a:r>
              <a:rPr lang="en-GB" sz="2400" dirty="0" err="1">
                <a:solidFill>
                  <a:srgbClr val="005294"/>
                </a:solidFill>
              </a:rPr>
              <a:t>est</a:t>
            </a:r>
            <a:r>
              <a:rPr lang="en-GB" sz="2400" dirty="0">
                <a:solidFill>
                  <a:srgbClr val="005294"/>
                </a:solidFill>
              </a:rPr>
              <a:t> à </a:t>
            </a:r>
            <a:r>
              <a:rPr lang="en-GB" sz="2400" dirty="0" err="1">
                <a:solidFill>
                  <a:srgbClr val="005294"/>
                </a:solidFill>
              </a:rPr>
              <a:t>l’arrêt</a:t>
            </a:r>
            <a:r>
              <a:rPr lang="en-GB" sz="2400" dirty="0">
                <a:solidFill>
                  <a:srgbClr val="005294"/>
                </a:solidFill>
              </a:rPr>
              <a:t>,</a:t>
            </a:r>
            <a:br>
              <a:rPr lang="en-GB" sz="2400" dirty="0">
                <a:solidFill>
                  <a:srgbClr val="005294"/>
                </a:solidFill>
              </a:rPr>
            </a:br>
            <a:r>
              <a:rPr lang="en-GB" sz="2400" dirty="0" err="1">
                <a:solidFill>
                  <a:srgbClr val="005294"/>
                </a:solidFill>
              </a:rPr>
              <a:t>j’</a:t>
            </a:r>
            <a:r>
              <a:rPr lang="en-GB" sz="2400" b="1" dirty="0" err="1">
                <a:solidFill>
                  <a:srgbClr val="005294"/>
                </a:solidFill>
              </a:rPr>
              <a:t>appuie</a:t>
            </a:r>
            <a:r>
              <a:rPr lang="en-GB" sz="2400" b="1" dirty="0">
                <a:solidFill>
                  <a:srgbClr val="005294"/>
                </a:solidFill>
              </a:rPr>
              <a:t> sur le bouton </a:t>
            </a:r>
            <a:r>
              <a:rPr lang="en-GB" sz="2400" b="1" dirty="0" err="1">
                <a:solidFill>
                  <a:srgbClr val="005294"/>
                </a:solidFill>
              </a:rPr>
              <a:t>d’ouverture</a:t>
            </a:r>
            <a:r>
              <a:rPr lang="en-GB" sz="2400" b="1" dirty="0">
                <a:solidFill>
                  <a:srgbClr val="005294"/>
                </a:solidFill>
              </a:rPr>
              <a:t> des </a:t>
            </a:r>
            <a:r>
              <a:rPr lang="en-GB" sz="2400" b="1" dirty="0" err="1">
                <a:solidFill>
                  <a:srgbClr val="005294"/>
                </a:solidFill>
              </a:rPr>
              <a:t>portes</a:t>
            </a:r>
            <a:r>
              <a:rPr lang="en-GB" sz="2400" dirty="0">
                <a:solidFill>
                  <a:srgbClr val="005294"/>
                </a:solidFill>
              </a:rPr>
              <a:t> et</a:t>
            </a:r>
            <a:br>
              <a:rPr lang="en-GB" sz="2400" dirty="0">
                <a:solidFill>
                  <a:srgbClr val="005294"/>
                </a:solidFill>
              </a:rPr>
            </a:br>
            <a:r>
              <a:rPr lang="en-GB" sz="2400" dirty="0">
                <a:solidFill>
                  <a:srgbClr val="005294"/>
                </a:solidFill>
              </a:rPr>
              <a:t>je descends du train.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243010" y="267494"/>
            <a:ext cx="619248" cy="594508"/>
            <a:chOff x="3507164" y="3318611"/>
            <a:chExt cx="619248" cy="594508"/>
          </a:xfrm>
        </p:grpSpPr>
        <p:sp>
          <p:nvSpPr>
            <p:cNvPr id="17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94" y="422125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SC_42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63947"/>
            <a:ext cx="327217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SC_45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15" y="1663947"/>
            <a:ext cx="326063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580112" y="194306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9227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9552" y="2715766"/>
            <a:ext cx="7416800" cy="13684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>
                <a:solidFill>
                  <a:srgbClr val="FFFFFF"/>
                </a:solidFill>
              </a:rPr>
              <a:t> Je </a:t>
            </a:r>
            <a:r>
              <a:rPr lang="en-GB" sz="2800" b="1" err="1">
                <a:solidFill>
                  <a:srgbClr val="FFFFFF"/>
                </a:solidFill>
              </a:rPr>
              <a:t>sors</a:t>
            </a:r>
            <a:r>
              <a:rPr lang="en-GB" sz="2800" b="1">
                <a:solidFill>
                  <a:srgbClr val="FFFFFF"/>
                </a:solidFill>
              </a:rPr>
              <a:t> de la </a:t>
            </a:r>
            <a:r>
              <a:rPr lang="en-GB" sz="2800" b="1" err="1">
                <a:solidFill>
                  <a:srgbClr val="FFFFFF"/>
                </a:solidFill>
              </a:rPr>
              <a:t>gare</a:t>
            </a:r>
            <a:endParaRPr lang="en-GB" sz="2800" b="0"/>
          </a:p>
        </p:txBody>
      </p:sp>
      <p:pic>
        <p:nvPicPr>
          <p:cNvPr id="3" name="Picture 2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6802713" y="2199859"/>
            <a:ext cx="1656184" cy="93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0C017770-04DA-3803-9DE7-683FC9208D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92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sors</a:t>
            </a:r>
            <a:r>
              <a:rPr lang="en-GB" sz="2400" b="1" dirty="0">
                <a:solidFill>
                  <a:schemeClr val="accent5"/>
                </a:solidFill>
              </a:rPr>
              <a:t> de la </a:t>
            </a:r>
            <a:r>
              <a:rPr lang="en-GB" sz="2400" b="1" dirty="0" err="1">
                <a:solidFill>
                  <a:schemeClr val="accent5"/>
                </a:solidFill>
              </a:rPr>
              <a:t>gare</a:t>
            </a:r>
            <a:r>
              <a:rPr lang="en-GB" sz="2400" b="1" dirty="0">
                <a:solidFill>
                  <a:schemeClr val="accent5"/>
                </a:solidFill>
              </a:rPr>
              <a:t> en </a:t>
            </a:r>
            <a:r>
              <a:rPr lang="en-GB" sz="2400" b="1" dirty="0" err="1">
                <a:solidFill>
                  <a:schemeClr val="accent5"/>
                </a:solidFill>
              </a:rPr>
              <a:t>suivant</a:t>
            </a:r>
            <a:r>
              <a:rPr lang="en-GB" sz="2400" b="1" dirty="0">
                <a:solidFill>
                  <a:schemeClr val="accent5"/>
                </a:solidFill>
              </a:rPr>
              <a:t> les </a:t>
            </a:r>
            <a:r>
              <a:rPr lang="en-GB" sz="2400" b="1" dirty="0" err="1">
                <a:solidFill>
                  <a:schemeClr val="accent5"/>
                </a:solidFill>
              </a:rPr>
              <a:t>flèches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pic>
        <p:nvPicPr>
          <p:cNvPr id="5" name="Picture 4" descr="Picto sorti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64" y="1347614"/>
            <a:ext cx="2254489" cy="2232248"/>
          </a:xfrm>
          <a:prstGeom prst="rect">
            <a:avLst/>
          </a:prstGeom>
        </p:spPr>
      </p:pic>
      <p:pic>
        <p:nvPicPr>
          <p:cNvPr id="6" name="Picture 5" descr="Picto flè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7614"/>
            <a:ext cx="2238414" cy="2232248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4738257" y="3723878"/>
            <a:ext cx="2232248" cy="57606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Sortie</a:t>
            </a:r>
          </a:p>
        </p:txBody>
      </p:sp>
      <p:sp>
        <p:nvSpPr>
          <p:cNvPr id="7" name="Oval 6"/>
          <p:cNvSpPr/>
          <p:nvPr/>
        </p:nvSpPr>
        <p:spPr>
          <a:xfrm>
            <a:off x="8172400" y="339502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8266767" y="505660"/>
            <a:ext cx="430513" cy="245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9133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43608" y="1059582"/>
            <a:ext cx="7848872" cy="2736081"/>
          </a:xfrm>
          <a:prstGeom prst="rect">
            <a:avLst/>
          </a:prstGeom>
        </p:spPr>
        <p:txBody>
          <a:bodyPr/>
          <a:lstStyle/>
          <a:p>
            <a:br>
              <a:rPr lang="en-GB" dirty="0"/>
            </a:br>
            <a:br>
              <a:rPr lang="en-GB" b="1" dirty="0">
                <a:solidFill>
                  <a:schemeClr val="accent5"/>
                </a:solidFill>
              </a:rPr>
            </a:br>
            <a:r>
              <a:rPr lang="en-GB" b="1" dirty="0">
                <a:solidFill>
                  <a:schemeClr val="accent5"/>
                </a:solidFill>
              </a:rPr>
              <a:t>Je </a:t>
            </a:r>
            <a:r>
              <a:rPr lang="en-GB" b="1" dirty="0" err="1">
                <a:solidFill>
                  <a:schemeClr val="accent5"/>
                </a:solidFill>
              </a:rPr>
              <a:t>suis</a:t>
            </a:r>
            <a:r>
              <a:rPr lang="en-GB" b="1" dirty="0">
                <a:solidFill>
                  <a:schemeClr val="accent5"/>
                </a:solidFill>
              </a:rPr>
              <a:t> bien </a:t>
            </a:r>
            <a:r>
              <a:rPr lang="en-GB" b="1" dirty="0" err="1">
                <a:solidFill>
                  <a:schemeClr val="accent5"/>
                </a:solidFill>
              </a:rPr>
              <a:t>arriv</a:t>
            </a:r>
            <a:r>
              <a:rPr lang="en-GB" b="1" dirty="0" err="1">
                <a:solidFill>
                  <a:srgbClr val="004899"/>
                </a:solidFill>
              </a:rPr>
              <a:t>é</a:t>
            </a:r>
            <a:r>
              <a:rPr lang="en-GB" b="1" dirty="0">
                <a:solidFill>
                  <a:schemeClr val="accent5"/>
                </a:solidFill>
              </a:rPr>
              <a:t> !</a:t>
            </a:r>
            <a:br>
              <a:rPr lang="en-GB" b="1" dirty="0">
                <a:solidFill>
                  <a:schemeClr val="accent5"/>
                </a:solidFill>
              </a:rPr>
            </a:b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483518"/>
            <a:ext cx="1497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dirty="0">
                <a:solidFill>
                  <a:schemeClr val="accent5"/>
                </a:solidFill>
                <a:sym typeface="Wingdings" panose="05000000000000000000" pitchFamily="2" charset="2"/>
              </a:rPr>
              <a:t></a:t>
            </a:r>
            <a:endParaRPr lang="en-US" sz="1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807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2319722"/>
            <a:ext cx="7992888" cy="684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carte pour demander de 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l’aide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GB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GB" sz="1600" i="1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7AEFFB09-503C-5FDE-454F-DCE56D996E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82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552" y="33950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Si </a:t>
            </a:r>
            <a:r>
              <a:rPr lang="en-GB" sz="2400" b="1" dirty="0" err="1">
                <a:solidFill>
                  <a:schemeClr val="accent3"/>
                </a:solidFill>
              </a:rPr>
              <a:t>c’est</a:t>
            </a:r>
            <a:r>
              <a:rPr lang="en-GB" sz="2400" b="1" dirty="0">
                <a:solidFill>
                  <a:schemeClr val="accent3"/>
                </a:solidFill>
              </a:rPr>
              <a:t> difficile pour </a:t>
            </a:r>
            <a:r>
              <a:rPr lang="en-GB" sz="2400" b="1" dirty="0" err="1">
                <a:solidFill>
                  <a:schemeClr val="accent3"/>
                </a:solidFill>
              </a:rPr>
              <a:t>moi</a:t>
            </a:r>
            <a:r>
              <a:rPr lang="en-GB" sz="2400" b="1" dirty="0">
                <a:solidFill>
                  <a:schemeClr val="accent3"/>
                </a:solidFill>
              </a:rPr>
              <a:t> de demander de </a:t>
            </a:r>
            <a:r>
              <a:rPr lang="en-GB" sz="2400" b="1" dirty="0" err="1">
                <a:solidFill>
                  <a:schemeClr val="accent3"/>
                </a:solidFill>
              </a:rPr>
              <a:t>l’aide</a:t>
            </a:r>
            <a:r>
              <a:rPr lang="en-GB" sz="2400" b="1" dirty="0">
                <a:solidFill>
                  <a:schemeClr val="accent3"/>
                </a:solidFill>
              </a:rPr>
              <a:t>, </a:t>
            </a:r>
          </a:p>
          <a:p>
            <a:r>
              <a:rPr lang="en-GB" sz="2400" b="1" dirty="0" err="1">
                <a:solidFill>
                  <a:schemeClr val="accent3"/>
                </a:solidFill>
              </a:rPr>
              <a:t>j’utilise</a:t>
            </a:r>
            <a:r>
              <a:rPr lang="en-GB" sz="2400" b="1" dirty="0">
                <a:solidFill>
                  <a:schemeClr val="accent3"/>
                </a:solidFill>
              </a:rPr>
              <a:t> ma carte.</a:t>
            </a:r>
            <a:endParaRPr lang="en-GB" sz="2400" b="1" strike="sngStrike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1563638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Le personnel SNCB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connaît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cette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carte.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peux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l’imprimer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au format que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veux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C’est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plus facile pour demander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l’aide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En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montrant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cette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carte, on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va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m’aider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26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74" y="114970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Avant le voyage, je </a:t>
            </a:r>
            <a:r>
              <a:rPr lang="en-GB" sz="2400" dirty="0" err="1">
                <a:solidFill>
                  <a:schemeClr val="accent5"/>
                </a:solidFill>
              </a:rPr>
              <a:t>peux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réserver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une</a:t>
            </a:r>
            <a:r>
              <a:rPr lang="en-GB" sz="2400" dirty="0">
                <a:solidFill>
                  <a:schemeClr val="accent5"/>
                </a:solidFill>
              </a:rPr>
              <a:t> assistance.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97703" y="1476327"/>
            <a:ext cx="4960503" cy="316629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 err="1"/>
              <a:t>C’est</a:t>
            </a:r>
            <a:r>
              <a:rPr lang="en-GB" sz="1500" dirty="0"/>
              <a:t> un service </a:t>
            </a:r>
            <a:r>
              <a:rPr lang="en-GB" sz="1500" dirty="0" err="1"/>
              <a:t>gratuit</a:t>
            </a:r>
            <a:r>
              <a:rPr lang="en-GB" sz="1500" dirty="0"/>
              <a:t> sur </a:t>
            </a:r>
            <a:r>
              <a:rPr lang="en-GB" sz="1500" dirty="0" err="1"/>
              <a:t>réservation</a:t>
            </a:r>
            <a:r>
              <a:rPr lang="en-GB" sz="1500" dirty="0"/>
              <a:t>, </a:t>
            </a:r>
          </a:p>
          <a:p>
            <a:r>
              <a:rPr lang="en-GB" sz="1500" dirty="0"/>
              <a:t>      </a:t>
            </a:r>
            <a:r>
              <a:rPr lang="en-GB" sz="1500" dirty="0" err="1"/>
              <a:t>ouvert</a:t>
            </a:r>
            <a:r>
              <a:rPr lang="en-GB" sz="1500" dirty="0"/>
              <a:t> </a:t>
            </a:r>
            <a:r>
              <a:rPr lang="en-GB" sz="1500" dirty="0" err="1"/>
              <a:t>tous</a:t>
            </a:r>
            <a:r>
              <a:rPr lang="en-GB" sz="1500" dirty="0"/>
              <a:t> les </a:t>
            </a:r>
            <a:r>
              <a:rPr lang="en-GB" sz="1500" dirty="0" err="1"/>
              <a:t>jours</a:t>
            </a:r>
            <a:r>
              <a:rPr lang="en-GB" sz="1500" dirty="0"/>
              <a:t> de 07:00 à 21:30</a:t>
            </a:r>
          </a:p>
          <a:p>
            <a:r>
              <a:rPr lang="en-GB" sz="1500" dirty="0"/>
              <a:t>      et </a:t>
            </a:r>
            <a:r>
              <a:rPr lang="en-GB" sz="1500" dirty="0" err="1"/>
              <a:t>présent</a:t>
            </a:r>
            <a:r>
              <a:rPr lang="en-GB" sz="1500" dirty="0"/>
              <a:t> dans 159 </a:t>
            </a:r>
            <a:r>
              <a:rPr lang="en-GB" sz="1500" dirty="0" err="1"/>
              <a:t>gares</a:t>
            </a:r>
            <a:r>
              <a:rPr lang="en-GB" sz="15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Pour </a:t>
            </a:r>
            <a:r>
              <a:rPr lang="en-GB" sz="1500" dirty="0" err="1"/>
              <a:t>réserver</a:t>
            </a:r>
            <a:r>
              <a:rPr lang="en-GB" sz="1500" dirty="0"/>
              <a:t>, </a:t>
            </a:r>
          </a:p>
          <a:p>
            <a:r>
              <a:rPr lang="en-GB" sz="1500" dirty="0"/>
              <a:t>      je </a:t>
            </a:r>
            <a:r>
              <a:rPr lang="en-GB" sz="1500" dirty="0" err="1"/>
              <a:t>téléphone</a:t>
            </a:r>
            <a:r>
              <a:rPr lang="en-GB" sz="1500" dirty="0"/>
              <a:t> au </a:t>
            </a:r>
            <a:r>
              <a:rPr lang="en-GB" sz="1500" b="1" dirty="0"/>
              <a:t>02.607.30.00,  </a:t>
            </a:r>
          </a:p>
          <a:p>
            <a:r>
              <a:rPr lang="en-GB" sz="1500" dirty="0"/>
              <a:t>         - 24h à </a:t>
            </a:r>
            <a:r>
              <a:rPr lang="en-GB" sz="1500" dirty="0" err="1"/>
              <a:t>l’avance</a:t>
            </a:r>
            <a:r>
              <a:rPr lang="en-GB" sz="1500" dirty="0"/>
              <a:t> </a:t>
            </a:r>
            <a:r>
              <a:rPr lang="en-GB" sz="1500" dirty="0" err="1"/>
              <a:t>si</a:t>
            </a:r>
            <a:r>
              <a:rPr lang="en-GB" sz="1500" dirty="0"/>
              <a:t> </a:t>
            </a:r>
            <a:r>
              <a:rPr lang="en-GB" sz="1500" dirty="0" err="1"/>
              <a:t>c’est</a:t>
            </a:r>
            <a:r>
              <a:rPr lang="en-GB" sz="1500" dirty="0"/>
              <a:t> </a:t>
            </a:r>
            <a:r>
              <a:rPr lang="en-GB" sz="1500" dirty="0" err="1"/>
              <a:t>une</a:t>
            </a:r>
            <a:r>
              <a:rPr lang="en-GB" sz="1500" dirty="0"/>
              <a:t> petite </a:t>
            </a:r>
            <a:r>
              <a:rPr lang="en-GB" sz="1500" dirty="0" err="1"/>
              <a:t>gare</a:t>
            </a:r>
            <a:r>
              <a:rPr lang="en-GB" sz="1500" dirty="0"/>
              <a:t> </a:t>
            </a:r>
            <a:r>
              <a:rPr lang="en-GB" sz="1500" dirty="0" err="1"/>
              <a:t>ou</a:t>
            </a:r>
            <a:endParaRPr lang="en-GB" sz="1500" dirty="0"/>
          </a:p>
          <a:p>
            <a:r>
              <a:rPr lang="en-GB" sz="1500" dirty="0"/>
              <a:t>         - 3h à </a:t>
            </a:r>
            <a:r>
              <a:rPr lang="en-GB" sz="1500" dirty="0" err="1"/>
              <a:t>l’avance</a:t>
            </a:r>
            <a:r>
              <a:rPr lang="en-GB" sz="1500" dirty="0"/>
              <a:t> </a:t>
            </a:r>
            <a:r>
              <a:rPr lang="en-GB" sz="1500" dirty="0" err="1"/>
              <a:t>si</a:t>
            </a:r>
            <a:r>
              <a:rPr lang="en-GB" sz="1500" dirty="0"/>
              <a:t> </a:t>
            </a:r>
            <a:r>
              <a:rPr lang="en-GB" sz="1500" dirty="0" err="1"/>
              <a:t>c’est</a:t>
            </a:r>
            <a:r>
              <a:rPr lang="en-GB" sz="1500" dirty="0"/>
              <a:t> </a:t>
            </a:r>
            <a:r>
              <a:rPr lang="en-GB" sz="1500" dirty="0" err="1"/>
              <a:t>une</a:t>
            </a:r>
            <a:r>
              <a:rPr lang="en-GB" sz="1500" dirty="0"/>
              <a:t> </a:t>
            </a:r>
            <a:r>
              <a:rPr lang="en-GB" sz="1500" dirty="0" err="1"/>
              <a:t>grande</a:t>
            </a:r>
            <a:r>
              <a:rPr lang="en-GB" sz="1500" dirty="0"/>
              <a:t> </a:t>
            </a:r>
            <a:r>
              <a:rPr lang="en-GB" sz="1500" dirty="0" err="1"/>
              <a:t>gare</a:t>
            </a:r>
            <a:r>
              <a:rPr lang="en-GB" sz="15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Je </a:t>
            </a:r>
            <a:r>
              <a:rPr lang="en-GB" sz="1500" dirty="0" err="1"/>
              <a:t>peux</a:t>
            </a:r>
            <a:r>
              <a:rPr lang="en-GB" sz="1500" dirty="0"/>
              <a:t> </a:t>
            </a:r>
            <a:r>
              <a:rPr lang="en-GB" sz="1500" dirty="0" err="1"/>
              <a:t>trouver</a:t>
            </a:r>
            <a:r>
              <a:rPr lang="en-GB" sz="1500" dirty="0"/>
              <a:t> plus </a:t>
            </a:r>
            <a:r>
              <a:rPr lang="en-GB" sz="1500" dirty="0" err="1"/>
              <a:t>d’informations</a:t>
            </a:r>
            <a:r>
              <a:rPr lang="en-GB" sz="1500" dirty="0"/>
              <a:t> sur le service </a:t>
            </a:r>
            <a:r>
              <a:rPr lang="en-GB" sz="1500" dirty="0" err="1"/>
              <a:t>d'assistance</a:t>
            </a:r>
            <a:r>
              <a:rPr lang="en-GB" sz="1500" dirty="0"/>
              <a:t> sur le site internet : </a:t>
            </a:r>
            <a:r>
              <a:rPr lang="en-GB" sz="1500" dirty="0">
                <a:hlinkClick r:id="rId3"/>
              </a:rPr>
              <a:t>sncb.be</a:t>
            </a:r>
            <a:r>
              <a:rPr lang="en-GB" sz="1500" dirty="0"/>
              <a:t>.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848" y="1491630"/>
            <a:ext cx="3485566" cy="29523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699541"/>
            <a:ext cx="8081986" cy="6813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 </a:t>
            </a:r>
            <a:r>
              <a:rPr lang="en-GB" sz="15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j’ai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des 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difficultés à me déplacer seul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je </a:t>
            </a:r>
            <a:r>
              <a:rPr lang="en-GB" sz="15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peux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me faire aider par les </a:t>
            </a:r>
            <a:r>
              <a:rPr lang="en-GB" sz="15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équipes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15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d’assistance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de la SNCB.</a:t>
            </a:r>
          </a:p>
        </p:txBody>
      </p:sp>
      <p:sp>
        <p:nvSpPr>
          <p:cNvPr id="7" name="Oval 6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Visu 1 blan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382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97342" y="4837841"/>
            <a:ext cx="8225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Ceci est un support pour demander de l’aide. Ce n’est pas un titre de transport valable ni une carte de réduction.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2128" y="2142086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 </a:t>
            </a:r>
            <a:r>
              <a:rPr lang="en-GB" dirty="0" err="1"/>
              <a:t>vais</a:t>
            </a:r>
            <a:r>
              <a:rPr lang="en-GB" dirty="0"/>
              <a:t> à : ………………………</a:t>
            </a:r>
            <a:endParaRPr lang="en-GB" i="1" dirty="0">
              <a:solidFill>
                <a:schemeClr val="accent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1645062" y="1216634"/>
            <a:ext cx="1546229" cy="57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1246073"/>
            <a:ext cx="8147248" cy="709587"/>
          </a:xfrm>
        </p:spPr>
        <p:txBody>
          <a:bodyPr/>
          <a:lstStyle/>
          <a:p>
            <a:r>
              <a:rPr lang="en-GB" dirty="0" err="1">
                <a:solidFill>
                  <a:schemeClr val="accent3"/>
                </a:solidFill>
              </a:rPr>
              <a:t>Aller</a:t>
            </a:r>
            <a:br>
              <a:rPr lang="en-GB" dirty="0"/>
            </a:b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52128" y="3992100"/>
            <a:ext cx="341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Direction : …………………...….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152128" y="2762263"/>
            <a:ext cx="435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Heure</a:t>
            </a:r>
            <a:r>
              <a:rPr lang="en-GB" dirty="0"/>
              <a:t> :………….………….……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Quai : …………………..……….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21581" y="285853"/>
            <a:ext cx="2615247" cy="1433997"/>
            <a:chOff x="5629160" y="368198"/>
            <a:chExt cx="2615247" cy="1433997"/>
          </a:xfrm>
        </p:grpSpPr>
        <p:sp>
          <p:nvSpPr>
            <p:cNvPr id="33" name="Rectangle 32"/>
            <p:cNvSpPr/>
            <p:nvPr/>
          </p:nvSpPr>
          <p:spPr>
            <a:xfrm>
              <a:off x="5629160" y="368198"/>
              <a:ext cx="2615247" cy="1433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68144" y="997037"/>
              <a:ext cx="510980" cy="603884"/>
              <a:chOff x="755576" y="1570184"/>
              <a:chExt cx="1944216" cy="22977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55576" y="1570184"/>
                <a:ext cx="1944216" cy="22977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976510" y="2895786"/>
                <a:ext cx="1502349" cy="972108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17885" y="1899442"/>
                <a:ext cx="819597" cy="8195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24128" y="499868"/>
              <a:ext cx="2520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err="1">
                  <a:solidFill>
                    <a:schemeClr val="accent3"/>
                  </a:solidFill>
                </a:rPr>
                <a:t>Personne</a:t>
              </a:r>
              <a:r>
                <a:rPr lang="en-GB" b="1" dirty="0">
                  <a:solidFill>
                    <a:schemeClr val="accent3"/>
                  </a:solidFill>
                </a:rPr>
                <a:t> de </a:t>
              </a:r>
              <a:r>
                <a:rPr lang="en-GB" b="1" dirty="0" err="1">
                  <a:solidFill>
                    <a:schemeClr val="accent3"/>
                  </a:solidFill>
                </a:rPr>
                <a:t>soutien</a:t>
              </a:r>
              <a:endParaRPr lang="en-GB" b="1" dirty="0">
                <a:solidFill>
                  <a:schemeClr val="accent3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36182" y="961430"/>
              <a:ext cx="16082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>
                  <a:solidFill>
                    <a:schemeClr val="bg1">
                      <a:lumMod val="50000"/>
                    </a:schemeClr>
                  </a:solidFill>
                </a:rPr>
                <a:t>Prénom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36182" y="1266314"/>
              <a:ext cx="12747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>
                      <a:lumMod val="50000"/>
                    </a:schemeClr>
                  </a:solidFill>
                </a:rPr>
                <a:t>Téléphone</a:t>
              </a:r>
            </a:p>
          </p:txBody>
        </p:sp>
      </p:grpSp>
      <p:sp>
        <p:nvSpPr>
          <p:cNvPr id="40" name="Right Arrow 39"/>
          <p:cNvSpPr/>
          <p:nvPr/>
        </p:nvSpPr>
        <p:spPr>
          <a:xfrm>
            <a:off x="3374770" y="1370874"/>
            <a:ext cx="648072" cy="36004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284472" y="208402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d’arrivée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46752" y="274822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heure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départ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91466" y="3329350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prévu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7" name="TextBox 31"/>
          <p:cNvSpPr txBox="1"/>
          <p:nvPr/>
        </p:nvSpPr>
        <p:spPr>
          <a:xfrm>
            <a:off x="4403163" y="3919433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(direction du train)</a:t>
            </a:r>
          </a:p>
        </p:txBody>
      </p:sp>
      <p:pic>
        <p:nvPicPr>
          <p:cNvPr id="31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7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6" y="3395432"/>
            <a:ext cx="367180" cy="30325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591395" y="4084433"/>
            <a:ext cx="332399" cy="1846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638763" y="244849"/>
            <a:ext cx="3439304" cy="6059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chemeClr val="bg1"/>
                </a:solidFill>
              </a:rPr>
              <a:t>Pouvez-vous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m’aider</a:t>
            </a:r>
            <a:r>
              <a:rPr lang="en-GB" sz="2400" b="1" dirty="0">
                <a:solidFill>
                  <a:schemeClr val="bg1"/>
                </a:solidFill>
              </a:rPr>
              <a:t>? </a:t>
            </a:r>
            <a:endParaRPr lang="en-GB" sz="2400" b="1" i="1" strike="sngStrik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376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128" y="2142086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 </a:t>
            </a:r>
            <a:r>
              <a:rPr lang="en-GB" dirty="0" err="1"/>
              <a:t>vais</a:t>
            </a:r>
            <a:r>
              <a:rPr lang="en-GB" dirty="0"/>
              <a:t> à: ………………………..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16245" y="3982066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(direction du train)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1276419"/>
            <a:ext cx="8147248" cy="709587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Retour</a:t>
            </a:r>
            <a:br>
              <a:rPr lang="en-GB" dirty="0"/>
            </a:b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3635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Direction:………………………..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284472" y="208402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d’arrivée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2128" y="2762263"/>
            <a:ext cx="3328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Heure</a:t>
            </a:r>
            <a:r>
              <a:rPr lang="en-GB" dirty="0"/>
              <a:t> : …………………….......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Quai : ………………..……….…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09965" y="276226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heure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départ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24630" y="3344473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prévu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26609" y="159483"/>
            <a:ext cx="2615247" cy="1433997"/>
            <a:chOff x="5629160" y="368198"/>
            <a:chExt cx="2615247" cy="1433997"/>
          </a:xfrm>
        </p:grpSpPr>
        <p:sp>
          <p:nvSpPr>
            <p:cNvPr id="33" name="Rectangle 32"/>
            <p:cNvSpPr/>
            <p:nvPr/>
          </p:nvSpPr>
          <p:spPr>
            <a:xfrm>
              <a:off x="5629160" y="368198"/>
              <a:ext cx="2615247" cy="1433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68144" y="997037"/>
              <a:ext cx="510980" cy="603884"/>
              <a:chOff x="755576" y="1570184"/>
              <a:chExt cx="1944216" cy="22977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55576" y="1570184"/>
                <a:ext cx="1944216" cy="22977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976510" y="2895786"/>
                <a:ext cx="1502349" cy="972108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17885" y="1899442"/>
                <a:ext cx="819597" cy="8195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24128" y="499868"/>
              <a:ext cx="2520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err="1">
                  <a:solidFill>
                    <a:schemeClr val="accent3"/>
                  </a:solidFill>
                </a:rPr>
                <a:t>Personne</a:t>
              </a:r>
              <a:r>
                <a:rPr lang="en-GB" b="1" dirty="0">
                  <a:solidFill>
                    <a:schemeClr val="accent3"/>
                  </a:solidFill>
                </a:rPr>
                <a:t> de </a:t>
              </a:r>
              <a:r>
                <a:rPr lang="en-GB" b="1" dirty="0" err="1">
                  <a:solidFill>
                    <a:schemeClr val="accent3"/>
                  </a:solidFill>
                </a:rPr>
                <a:t>soutien</a:t>
              </a:r>
              <a:endParaRPr lang="en-GB" b="1" dirty="0">
                <a:solidFill>
                  <a:schemeClr val="accent3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36182" y="961430"/>
              <a:ext cx="16082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 err="1">
                  <a:solidFill>
                    <a:schemeClr val="bg1">
                      <a:lumMod val="50000"/>
                    </a:schemeClr>
                  </a:solidFill>
                </a:rPr>
                <a:t>Prénom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36182" y="1266314"/>
              <a:ext cx="12747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>
                  <a:solidFill>
                    <a:schemeClr val="bg1">
                      <a:lumMod val="50000"/>
                    </a:schemeClr>
                  </a:solidFill>
                </a:rPr>
                <a:t>Téléphone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2045962" y="1228492"/>
            <a:ext cx="1578474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Curved Left Arrow 34"/>
          <p:cNvSpPr/>
          <p:nvPr/>
        </p:nvSpPr>
        <p:spPr>
          <a:xfrm>
            <a:off x="3975905" y="1207774"/>
            <a:ext cx="680680" cy="634551"/>
          </a:xfrm>
          <a:prstGeom prst="curved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38763" y="244849"/>
            <a:ext cx="3439304" cy="6059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chemeClr val="bg1"/>
                </a:solidFill>
              </a:rPr>
              <a:t>Pouvez-vous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m’aider</a:t>
            </a:r>
            <a:r>
              <a:rPr lang="en-GB" sz="2400" b="1" dirty="0">
                <a:solidFill>
                  <a:schemeClr val="bg1"/>
                </a:solidFill>
              </a:rPr>
              <a:t>? </a:t>
            </a:r>
            <a:endParaRPr lang="en-GB" sz="2400" b="1" i="1" strike="sngStrike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7342" y="4837841"/>
            <a:ext cx="8225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Ceci est un support pour demander de l’aide. Ce n’est pas un titre de transport valable ni une carte de réduction.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8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7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6" y="3395432"/>
            <a:ext cx="367180" cy="303250"/>
          </a:xfrm>
          <a:prstGeom prst="rect">
            <a:avLst/>
          </a:prstGeom>
        </p:spPr>
      </p:pic>
      <p:sp>
        <p:nvSpPr>
          <p:cNvPr id="36" name="Right Arrow 35"/>
          <p:cNvSpPr/>
          <p:nvPr/>
        </p:nvSpPr>
        <p:spPr>
          <a:xfrm>
            <a:off x="591395" y="4084433"/>
            <a:ext cx="332399" cy="1846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8752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2283718"/>
            <a:ext cx="864096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b="1" dirty="0">
                <a:solidFill>
                  <a:prstClr val="white"/>
                </a:solidFill>
              </a:rPr>
              <a:t>En cas d’imprévu, de difficulté ou d’insécurité</a:t>
            </a:r>
          </a:p>
          <a:p>
            <a:endParaRPr lang="fr-BE" sz="2000" b="1" dirty="0">
              <a:solidFill>
                <a:prstClr val="white"/>
              </a:solidFill>
            </a:endParaRPr>
          </a:p>
          <a:p>
            <a:r>
              <a:rPr lang="fr-BE" sz="2000" b="1" dirty="0">
                <a:solidFill>
                  <a:prstClr val="white"/>
                </a:solidFill>
              </a:rPr>
              <a:t>Les personnes de la SNCB vont m’aider </a:t>
            </a:r>
          </a:p>
          <a:p>
            <a:endParaRPr lang="fr-BE" sz="2000" b="1" dirty="0">
              <a:solidFill>
                <a:prstClr val="white"/>
              </a:solidFill>
            </a:endParaRPr>
          </a:p>
        </p:txBody>
      </p:sp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54DCF032-F14C-A275-74D6-54D05373B6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121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 noGrp="1"/>
          </p:cNvSpPr>
          <p:nvPr>
            <p:ph type="title"/>
          </p:nvPr>
        </p:nvSpPr>
        <p:spPr>
          <a:xfrm>
            <a:off x="613418" y="205979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rgbClr val="CC006A"/>
                </a:solidFill>
                <a:ea typeface="+mn-ea"/>
              </a:rPr>
              <a:t>Dans</a:t>
            </a:r>
            <a:r>
              <a:rPr lang="en-GB" sz="2400" dirty="0">
                <a:solidFill>
                  <a:srgbClr val="CC006A"/>
                </a:solidFill>
                <a:ea typeface="+mn-ea"/>
              </a:rPr>
              <a:t> la </a:t>
            </a:r>
            <a:r>
              <a:rPr lang="en-GB" sz="2400" dirty="0" err="1">
                <a:solidFill>
                  <a:srgbClr val="CC006A"/>
                </a:solidFill>
                <a:ea typeface="+mn-ea"/>
              </a:rPr>
              <a:t>gare</a:t>
            </a:r>
            <a:endParaRPr lang="en-GB" sz="2400" dirty="0">
              <a:solidFill>
                <a:srgbClr val="CC006A"/>
              </a:solidFill>
              <a:ea typeface="+mn-ea"/>
            </a:endParaRP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539552" y="739384"/>
            <a:ext cx="7880257" cy="7480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Le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personnel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dans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gare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peut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m’ informer et me guider.</a:t>
            </a:r>
          </a:p>
        </p:txBody>
      </p:sp>
      <p:pic>
        <p:nvPicPr>
          <p:cNvPr id="4" name="Image 3" descr="Une image contenant habits, Visage humain, personne, veste&#10;&#10;Description générée automatiquement">
            <a:extLst>
              <a:ext uri="{FF2B5EF4-FFF2-40B4-BE49-F238E27FC236}">
                <a16:creationId xmlns:a16="http://schemas.microsoft.com/office/drawing/2014/main" id="{6CF2C8F9-CF9D-4EC6-CEEB-5D8CDC5EC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8" y="1203598"/>
            <a:ext cx="7587678" cy="35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18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</a:rPr>
              <a:t>Sur le </a:t>
            </a:r>
            <a:r>
              <a:rPr lang="en-GB" sz="2400" dirty="0" err="1">
                <a:solidFill>
                  <a:srgbClr val="CC006A"/>
                </a:solidFill>
              </a:rPr>
              <a:t>quai</a:t>
            </a:r>
            <a:endParaRPr lang="fr-BE" sz="2400" dirty="0">
              <a:solidFill>
                <a:srgbClr val="CC006A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923928" y="1131590"/>
            <a:ext cx="5164708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Si je </a:t>
            </a:r>
            <a:r>
              <a:rPr lang="en-GB" sz="1400" dirty="0" err="1"/>
              <a:t>n’ai</a:t>
            </a:r>
            <a:r>
              <a:rPr lang="en-GB" sz="1400" dirty="0"/>
              <a:t> pas </a:t>
            </a:r>
            <a:r>
              <a:rPr lang="en-GB" sz="1400" dirty="0" err="1"/>
              <a:t>bien</a:t>
            </a:r>
            <a:r>
              <a:rPr lang="en-GB" sz="1400" dirty="0"/>
              <a:t> </a:t>
            </a:r>
            <a:r>
              <a:rPr lang="en-GB" sz="1400" dirty="0" err="1"/>
              <a:t>compris</a:t>
            </a:r>
            <a:r>
              <a:rPr lang="en-GB" sz="1400" dirty="0"/>
              <a:t> </a:t>
            </a:r>
            <a:r>
              <a:rPr lang="en-GB" sz="1400" dirty="0" err="1"/>
              <a:t>une</a:t>
            </a:r>
            <a:r>
              <a:rPr lang="en-GB" sz="1400" dirty="0"/>
              <a:t> information, </a:t>
            </a:r>
          </a:p>
          <a:p>
            <a:r>
              <a:rPr lang="en-GB" sz="1400" dirty="0"/>
              <a:t>     je </a:t>
            </a:r>
            <a:r>
              <a:rPr lang="en-GB" sz="1400" dirty="0" err="1"/>
              <a:t>demande</a:t>
            </a:r>
            <a:r>
              <a:rPr lang="en-GB" sz="1400" dirty="0"/>
              <a:t> </a:t>
            </a:r>
            <a:r>
              <a:rPr lang="fr-BE" sz="1400" dirty="0"/>
              <a:t>à l’accompagnateur de train.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J’utilise ma carte d’aide</a:t>
            </a:r>
            <a:r>
              <a:rPr lang="fr-BE" dirty="0"/>
              <a:t>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052" y="969655"/>
            <a:ext cx="3081373" cy="206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/>
        </p:blipFill>
        <p:spPr bwMode="auto">
          <a:xfrm>
            <a:off x="1475655" y="2787774"/>
            <a:ext cx="2952000" cy="163788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r="246"/>
          <a:stretch/>
        </p:blipFill>
        <p:spPr bwMode="auto">
          <a:xfrm>
            <a:off x="4860031" y="2787774"/>
            <a:ext cx="2952000" cy="166906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005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244280" cy="33944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L’accompagnateur</a:t>
            </a:r>
            <a:r>
              <a:rPr lang="en-GB" sz="1400" dirty="0"/>
              <a:t> </a:t>
            </a:r>
            <a:r>
              <a:rPr lang="en-GB" sz="1400" dirty="0" err="1"/>
              <a:t>peut</a:t>
            </a:r>
            <a:r>
              <a:rPr lang="en-GB" sz="1400" dirty="0"/>
              <a:t> </a:t>
            </a:r>
            <a:r>
              <a:rPr lang="en-GB" sz="1400" dirty="0" err="1"/>
              <a:t>m’informer</a:t>
            </a:r>
            <a:r>
              <a:rPr lang="en-GB" sz="1400" dirty="0"/>
              <a:t> </a:t>
            </a:r>
          </a:p>
          <a:p>
            <a:r>
              <a:rPr lang="en-GB" sz="1400" dirty="0"/>
              <a:t>      </a:t>
            </a:r>
            <a:r>
              <a:rPr lang="en-GB" sz="1400" dirty="0" err="1"/>
              <a:t>si</a:t>
            </a:r>
            <a:r>
              <a:rPr lang="en-GB" sz="1400" dirty="0"/>
              <a:t> je ne sais pas à </a:t>
            </a:r>
            <a:r>
              <a:rPr lang="en-GB" sz="1400" dirty="0" err="1"/>
              <a:t>quel</a:t>
            </a:r>
            <a:r>
              <a:rPr lang="en-GB" sz="1400" dirty="0"/>
              <a:t> </a:t>
            </a:r>
            <a:r>
              <a:rPr lang="en-GB" sz="1400" dirty="0" err="1"/>
              <a:t>arrêt</a:t>
            </a:r>
            <a:endParaRPr lang="en-GB" sz="1400" dirty="0"/>
          </a:p>
          <a:p>
            <a:r>
              <a:rPr lang="en-GB" sz="1400" dirty="0"/>
              <a:t>      je </a:t>
            </a:r>
            <a:r>
              <a:rPr lang="en-GB" sz="1400" dirty="0" err="1"/>
              <a:t>dois</a:t>
            </a:r>
            <a:r>
              <a:rPr lang="en-GB" sz="1400" dirty="0"/>
              <a:t> </a:t>
            </a:r>
            <a:r>
              <a:rPr lang="en-GB" sz="1400" dirty="0" err="1"/>
              <a:t>descendre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Si je me </a:t>
            </a:r>
            <a:r>
              <a:rPr lang="en-GB" sz="1400" dirty="0" err="1"/>
              <a:t>suis</a:t>
            </a:r>
            <a:r>
              <a:rPr lang="en-GB" sz="1400" dirty="0"/>
              <a:t> </a:t>
            </a:r>
            <a:r>
              <a:rPr lang="en-GB" sz="1400" dirty="0" err="1"/>
              <a:t>trompé</a:t>
            </a:r>
            <a:r>
              <a:rPr lang="en-GB" sz="1400" dirty="0"/>
              <a:t> de train, </a:t>
            </a:r>
          </a:p>
          <a:p>
            <a:r>
              <a:rPr lang="en-GB" sz="1400" dirty="0">
                <a:solidFill>
                  <a:schemeClr val="accent6"/>
                </a:solidFill>
              </a:rPr>
              <a:t>      </a:t>
            </a:r>
            <a:r>
              <a:rPr lang="en-GB" sz="1400" dirty="0" err="1"/>
              <a:t>il</a:t>
            </a:r>
            <a:r>
              <a:rPr lang="en-GB" sz="1400" dirty="0">
                <a:solidFill>
                  <a:schemeClr val="accent6"/>
                </a:solidFill>
              </a:rPr>
              <a:t> </a:t>
            </a:r>
            <a:r>
              <a:rPr lang="en-GB" sz="1400" dirty="0" err="1"/>
              <a:t>va</a:t>
            </a:r>
            <a:r>
              <a:rPr lang="en-GB" sz="1400" dirty="0"/>
              <a:t> me dire </a:t>
            </a:r>
            <a:r>
              <a:rPr lang="en-GB" sz="1400" dirty="0" err="1"/>
              <a:t>ce</a:t>
            </a:r>
            <a:r>
              <a:rPr lang="en-GB" sz="1400" dirty="0"/>
              <a:t> que je </a:t>
            </a:r>
            <a:r>
              <a:rPr lang="en-GB" sz="1400" dirty="0" err="1"/>
              <a:t>dois</a:t>
            </a:r>
            <a:r>
              <a:rPr lang="en-GB" sz="1400" dirty="0"/>
              <a:t> faire.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Il me </a:t>
            </a:r>
            <a:r>
              <a:rPr lang="en-GB" sz="1400" dirty="0" err="1"/>
              <a:t>donne</a:t>
            </a:r>
            <a:r>
              <a:rPr lang="en-GB" sz="1400" dirty="0"/>
              <a:t> un </a:t>
            </a:r>
            <a:r>
              <a:rPr lang="en-GB" sz="1400" dirty="0" err="1"/>
              <a:t>formulaire</a:t>
            </a:r>
            <a:r>
              <a:rPr lang="en-GB" sz="1400" dirty="0"/>
              <a:t> </a:t>
            </a:r>
          </a:p>
          <a:p>
            <a:r>
              <a:rPr lang="en-GB" sz="1400" dirty="0"/>
              <a:t>      que je </a:t>
            </a:r>
            <a:r>
              <a:rPr lang="en-GB" sz="1400" dirty="0" err="1"/>
              <a:t>garde</a:t>
            </a:r>
            <a:r>
              <a:rPr lang="en-GB" sz="1400" dirty="0"/>
              <a:t> </a:t>
            </a:r>
          </a:p>
          <a:p>
            <a:r>
              <a:rPr lang="en-GB" sz="1400" dirty="0"/>
              <a:t>      pour </a:t>
            </a:r>
            <a:r>
              <a:rPr lang="en-GB" sz="1400" dirty="0" err="1"/>
              <a:t>monter</a:t>
            </a:r>
            <a:r>
              <a:rPr lang="en-GB" sz="1400" dirty="0"/>
              <a:t> </a:t>
            </a:r>
            <a:r>
              <a:rPr lang="en-GB" sz="1400" dirty="0" err="1"/>
              <a:t>dans</a:t>
            </a:r>
            <a:r>
              <a:rPr lang="en-GB" sz="1400" dirty="0"/>
              <a:t> le bon train.</a:t>
            </a:r>
          </a:p>
          <a:p>
            <a:endParaRPr lang="en-GB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74961" y="1851670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522" y="879678"/>
            <a:ext cx="3945960" cy="26306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0721" y="123478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  <a:ea typeface="+mn-ea"/>
              </a:rPr>
              <a:t>A </a:t>
            </a:r>
            <a:r>
              <a:rPr lang="en-GB" sz="2400" dirty="0" err="1">
                <a:solidFill>
                  <a:srgbClr val="CC006A"/>
                </a:solidFill>
                <a:ea typeface="+mn-ea"/>
              </a:rPr>
              <a:t>bord</a:t>
            </a:r>
            <a:r>
              <a:rPr lang="en-GB" sz="2400" dirty="0">
                <a:solidFill>
                  <a:srgbClr val="CC006A"/>
                </a:solidFill>
                <a:ea typeface="+mn-ea"/>
              </a:rPr>
              <a:t> du train</a:t>
            </a:r>
            <a:br>
              <a:rPr lang="en-GB" sz="2400" dirty="0">
                <a:solidFill>
                  <a:srgbClr val="CC006A"/>
                </a:solidFill>
                <a:ea typeface="+mn-ea"/>
              </a:rPr>
            </a:br>
            <a:endParaRPr lang="en-GB" sz="2400" dirty="0">
              <a:solidFill>
                <a:srgbClr val="CC006A"/>
              </a:solidFill>
              <a:ea typeface="+mn-ea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/>
        </p:blipFill>
        <p:spPr bwMode="auto">
          <a:xfrm>
            <a:off x="350116" y="3086705"/>
            <a:ext cx="2734564" cy="151724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150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267494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rgbClr val="CC006A"/>
                </a:solidFill>
              </a:rPr>
              <a:t>Partout</a:t>
            </a:r>
            <a:r>
              <a:rPr lang="en-GB" sz="2400" dirty="0">
                <a:solidFill>
                  <a:srgbClr val="CC006A"/>
                </a:solidFill>
              </a:rPr>
              <a:t> </a:t>
            </a:r>
            <a:r>
              <a:rPr lang="en-GB" sz="2400" dirty="0" err="1">
                <a:solidFill>
                  <a:srgbClr val="CC006A"/>
                </a:solidFill>
              </a:rPr>
              <a:t>durant</a:t>
            </a:r>
            <a:r>
              <a:rPr lang="en-GB" sz="2400" dirty="0">
                <a:solidFill>
                  <a:srgbClr val="CC006A"/>
                </a:solidFill>
              </a:rPr>
              <a:t> mon voyage </a:t>
            </a:r>
            <a:br>
              <a:rPr lang="en-GB" sz="2400" dirty="0">
                <a:solidFill>
                  <a:srgbClr val="CC006A"/>
                </a:solidFill>
              </a:rPr>
            </a:br>
            <a:r>
              <a:rPr lang="en-GB" sz="2400" dirty="0">
                <a:solidFill>
                  <a:srgbClr val="CC006A"/>
                </a:solidFill>
              </a:rPr>
              <a:t>pour ma </a:t>
            </a:r>
            <a:r>
              <a:rPr lang="en-GB" sz="2400" dirty="0" err="1">
                <a:solidFill>
                  <a:srgbClr val="CC006A"/>
                </a:solidFill>
              </a:rPr>
              <a:t>sécurité</a:t>
            </a:r>
            <a:r>
              <a:rPr lang="en-GB" sz="2400" dirty="0">
                <a:solidFill>
                  <a:srgbClr val="CC006A"/>
                </a:solidFill>
              </a:rPr>
              <a:t> </a:t>
            </a:r>
            <a:br>
              <a:rPr lang="en-GB" sz="2400" dirty="0">
                <a:solidFill>
                  <a:srgbClr val="CC006A"/>
                </a:solidFill>
              </a:rPr>
            </a:br>
            <a:endParaRPr lang="en-GB" sz="2400" dirty="0">
              <a:solidFill>
                <a:srgbClr val="CC006A"/>
              </a:solidFill>
            </a:endParaRPr>
          </a:p>
        </p:txBody>
      </p:sp>
      <p:pic>
        <p:nvPicPr>
          <p:cNvPr id="6" name="Picture 5" descr="D4030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14665"/>
          <a:stretch/>
        </p:blipFill>
        <p:spPr>
          <a:xfrm>
            <a:off x="309092" y="1493420"/>
            <a:ext cx="1872604" cy="216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ET ORGANISAT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50" y="1493420"/>
            <a:ext cx="3243164" cy="215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754266" y="1493420"/>
            <a:ext cx="3389733" cy="29505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Les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équipes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de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Securail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</a:p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    et de la police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sont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là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pour ma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sécurité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Si je me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sens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en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danger,</a:t>
            </a:r>
          </a:p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   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ils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m’aideront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.</a:t>
            </a:r>
          </a:p>
          <a:p>
            <a:endParaRPr lang="en-GB" sz="1600" dirty="0">
              <a:solidFill>
                <a:prstClr val="white">
                  <a:lumMod val="50000"/>
                </a:prstClr>
              </a:solidFill>
            </a:endParaRPr>
          </a:p>
          <a:p>
            <a:endParaRPr lang="en-GB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4268" y="3653419"/>
            <a:ext cx="3617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1759303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0104" y="2331673"/>
            <a:ext cx="247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suis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perdu,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ne sais pas quoi faire.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652120" y="1262975"/>
            <a:ext cx="3305192" cy="880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téléphone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l’assistance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SNCB.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Ils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m’aideront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à distance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.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8365" y="2905699"/>
            <a:ext cx="1605599" cy="10640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33478" y="3981798"/>
            <a:ext cx="3529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C’est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difficile pour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moi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</a:p>
          <a:p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d’acheter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un billet</a:t>
            </a:r>
          </a:p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à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l’automate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. </a:t>
            </a:r>
          </a:p>
          <a:p>
            <a:endParaRPr lang="en-GB" sz="1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34779"/>
          <a:stretch/>
        </p:blipFill>
        <p:spPr bwMode="auto">
          <a:xfrm>
            <a:off x="1797361" y="1262909"/>
            <a:ext cx="1601962" cy="104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1"/>
          <p:cNvSpPr txBox="1">
            <a:spLocks/>
          </p:cNvSpPr>
          <p:nvPr/>
        </p:nvSpPr>
        <p:spPr>
          <a:xfrm>
            <a:off x="5796136" y="3662344"/>
            <a:ext cx="2304001" cy="307383"/>
          </a:xfrm>
          <a:prstGeom prst="rect">
            <a:avLst/>
          </a:prstGeom>
          <a:solidFill>
            <a:srgbClr val="F25A0E"/>
          </a:solidFill>
          <a:ln>
            <a:noFill/>
          </a:ln>
          <a:effectLst/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/>
            <a:r>
              <a:rPr lang="en-GB" sz="2400" b="1" dirty="0">
                <a:solidFill>
                  <a:prstClr val="white"/>
                </a:solidFill>
              </a:rPr>
              <a:t>02 607 30 10</a:t>
            </a:r>
            <a:endParaRPr lang="en-GB" sz="32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1470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  <a:ea typeface="+mn-ea"/>
              </a:rPr>
              <a:t>Par </a:t>
            </a:r>
            <a:r>
              <a:rPr lang="en-GB" sz="2400" dirty="0" err="1">
                <a:solidFill>
                  <a:srgbClr val="CC006A"/>
                </a:solidFill>
                <a:ea typeface="+mn-ea"/>
              </a:rPr>
              <a:t>téléphone</a:t>
            </a:r>
            <a:br>
              <a:rPr lang="en-GB" sz="2400" dirty="0">
                <a:solidFill>
                  <a:srgbClr val="CC006A"/>
                </a:solidFill>
                <a:ea typeface="+mn-ea"/>
              </a:rPr>
            </a:br>
            <a:endParaRPr lang="en-GB" sz="1600" b="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78" y="555526"/>
            <a:ext cx="448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C006A"/>
                </a:solidFill>
              </a:rPr>
              <a:t>Quand il n’y a personne dans la gare </a:t>
            </a:r>
          </a:p>
          <a:p>
            <a:r>
              <a:rPr lang="fr-FR" sz="1600" dirty="0">
                <a:solidFill>
                  <a:srgbClr val="CC006A"/>
                </a:solidFill>
              </a:rPr>
              <a:t>pour m’aider.</a:t>
            </a:r>
            <a:endParaRPr lang="en-GB" sz="1600" dirty="0">
              <a:solidFill>
                <a:srgbClr val="CC006A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63888" y="2306909"/>
            <a:ext cx="2088232" cy="285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99892" y="3188545"/>
            <a:ext cx="2016224" cy="432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098" name="Picture 2" descr="AdobeStock_90416634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26236"/>
            <a:ext cx="2304001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2462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jaune, Rectangle, orange&#10;&#10;Description générée automatiquement">
            <a:extLst>
              <a:ext uri="{FF2B5EF4-FFF2-40B4-BE49-F238E27FC236}">
                <a16:creationId xmlns:a16="http://schemas.microsoft.com/office/drawing/2014/main" id="{244EC22E-4092-D8F1-71B3-B71482DC43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80512" cy="5184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083" y="2067694"/>
            <a:ext cx="532859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b="1" dirty="0">
                <a:solidFill>
                  <a:prstClr val="white"/>
                </a:solidFill>
              </a:rPr>
              <a:t>Bon voyage </a:t>
            </a:r>
            <a:endParaRPr lang="fr-BE" sz="2000" b="1" dirty="0">
              <a:solidFill>
                <a:prstClr val="white"/>
              </a:solidFill>
            </a:endParaRPr>
          </a:p>
          <a:p>
            <a:endParaRPr lang="fr-BE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79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528" y="1419622"/>
            <a:ext cx="3241781" cy="1008112"/>
          </a:xfrm>
        </p:spPr>
        <p:txBody>
          <a:bodyPr>
            <a:normAutofit/>
          </a:bodyPr>
          <a:lstStyle/>
          <a:p>
            <a:r>
              <a:rPr lang="fr-BE" sz="1400" dirty="0"/>
              <a:t>Sur le site internet de la SNCB</a:t>
            </a:r>
          </a:p>
          <a:p>
            <a:r>
              <a:rPr lang="fr-BE" dirty="0">
                <a:hlinkClick r:id="rId2"/>
              </a:rPr>
              <a:t>www.sncb.be</a:t>
            </a: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63148" y="175819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cherche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l’information</a:t>
            </a:r>
            <a:r>
              <a:rPr lang="en-GB" sz="2400" dirty="0">
                <a:solidFill>
                  <a:schemeClr val="accent5"/>
                </a:solidFill>
              </a:rPr>
              <a:t> sur </a:t>
            </a:r>
            <a:r>
              <a:rPr lang="en-GB" sz="2400" dirty="0" err="1">
                <a:solidFill>
                  <a:schemeClr val="accent5"/>
                </a:solidFill>
              </a:rPr>
              <a:t>l’itinéraire</a:t>
            </a:r>
            <a:r>
              <a:rPr lang="en-GB" sz="2400" dirty="0">
                <a:solidFill>
                  <a:schemeClr val="accent5"/>
                </a:solidFill>
              </a:rPr>
              <a:t>, </a:t>
            </a:r>
          </a:p>
          <a:p>
            <a:r>
              <a:rPr lang="en-GB" sz="2400" dirty="0" err="1">
                <a:solidFill>
                  <a:schemeClr val="accent5"/>
                </a:solidFill>
              </a:rPr>
              <a:t>l’horaire</a:t>
            </a:r>
            <a:r>
              <a:rPr lang="en-GB" sz="2400" dirty="0">
                <a:solidFill>
                  <a:schemeClr val="accent5"/>
                </a:solidFill>
              </a:rPr>
              <a:t> et le </a:t>
            </a:r>
            <a:r>
              <a:rPr lang="en-GB" sz="2400" dirty="0" err="1">
                <a:solidFill>
                  <a:schemeClr val="accent5"/>
                </a:solidFill>
              </a:rPr>
              <a:t>numéro</a:t>
            </a:r>
            <a:r>
              <a:rPr lang="en-GB" sz="2400" dirty="0">
                <a:solidFill>
                  <a:schemeClr val="accent5"/>
                </a:solidFill>
              </a:rPr>
              <a:t> du </a:t>
            </a:r>
            <a:r>
              <a:rPr lang="en-GB" sz="2400" dirty="0" err="1">
                <a:solidFill>
                  <a:schemeClr val="accent5"/>
                </a:solidFill>
              </a:rPr>
              <a:t>quai</a:t>
            </a:r>
            <a:r>
              <a:rPr lang="en-GB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1028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5895" y="1137765"/>
            <a:ext cx="2492722" cy="331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332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8131" y="1347614"/>
            <a:ext cx="4038600" cy="3394472"/>
          </a:xfrm>
        </p:spPr>
        <p:txBody>
          <a:bodyPr/>
          <a:lstStyle/>
          <a:p>
            <a:r>
              <a:rPr lang="fr-BE" sz="1500" dirty="0"/>
              <a:t>Sur l’application gratuite </a:t>
            </a:r>
          </a:p>
          <a:p>
            <a:r>
              <a:rPr lang="fr-BE" sz="1500" dirty="0"/>
              <a:t>de la SNCB.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23528" y="195486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cherche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l’information</a:t>
            </a:r>
            <a:r>
              <a:rPr lang="en-GB" sz="2400" dirty="0">
                <a:solidFill>
                  <a:schemeClr val="accent5"/>
                </a:solidFill>
              </a:rPr>
              <a:t> sur </a:t>
            </a:r>
            <a:r>
              <a:rPr lang="en-GB" sz="2400" dirty="0" err="1">
                <a:solidFill>
                  <a:schemeClr val="accent5"/>
                </a:solidFill>
              </a:rPr>
              <a:t>l’itinéraire</a:t>
            </a:r>
            <a:r>
              <a:rPr lang="en-GB" sz="2400" dirty="0">
                <a:solidFill>
                  <a:schemeClr val="accent5"/>
                </a:solidFill>
              </a:rPr>
              <a:t>, </a:t>
            </a:r>
            <a:r>
              <a:rPr lang="en-GB" sz="2400" dirty="0" err="1">
                <a:solidFill>
                  <a:schemeClr val="accent5"/>
                </a:solidFill>
              </a:rPr>
              <a:t>l’horaire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et le </a:t>
            </a:r>
            <a:r>
              <a:rPr lang="en-GB" sz="2400" dirty="0" err="1">
                <a:solidFill>
                  <a:schemeClr val="accent5"/>
                </a:solidFill>
              </a:rPr>
              <a:t>numéro</a:t>
            </a:r>
            <a:r>
              <a:rPr lang="en-GB" sz="2400" dirty="0">
                <a:solidFill>
                  <a:schemeClr val="accent5"/>
                </a:solidFill>
              </a:rPr>
              <a:t> du </a:t>
            </a:r>
            <a:r>
              <a:rPr lang="en-GB" sz="2400" dirty="0" err="1">
                <a:solidFill>
                  <a:schemeClr val="accent5"/>
                </a:solidFill>
              </a:rPr>
              <a:t>quai</a:t>
            </a:r>
            <a:r>
              <a:rPr lang="en-GB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>
          <a:xfrm>
            <a:off x="5586678" y="1173059"/>
            <a:ext cx="2070499" cy="3394472"/>
            <a:chOff x="5157791" y="1206621"/>
            <a:chExt cx="2153758" cy="3561984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68366" y="1631502"/>
              <a:ext cx="1385562" cy="2453115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791" y="1206621"/>
              <a:ext cx="2153758" cy="3561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058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mply Positive">
      <a:dk1>
        <a:srgbClr val="000000"/>
      </a:dk1>
      <a:lt1>
        <a:sysClr val="window" lastClr="FFFFFF"/>
      </a:lt1>
      <a:dk2>
        <a:srgbClr val="00A8A9"/>
      </a:dk2>
      <a:lt2>
        <a:srgbClr val="8670B1"/>
      </a:lt2>
      <a:accent1>
        <a:srgbClr val="00A0DE"/>
      </a:accent1>
      <a:accent2>
        <a:srgbClr val="E40038"/>
      </a:accent2>
      <a:accent3>
        <a:srgbClr val="009E44"/>
      </a:accent3>
      <a:accent4>
        <a:srgbClr val="FFE600"/>
      </a:accent4>
      <a:accent5>
        <a:srgbClr val="004899"/>
      </a:accent5>
      <a:accent6>
        <a:srgbClr val="EA560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68CCA79E2B6E43B33BAD452616C8ED" ma:contentTypeVersion="14" ma:contentTypeDescription="Crée un document." ma:contentTypeScope="" ma:versionID="d8a18d8c8a1edaf0c8ff9e325a788235">
  <xsd:schema xmlns:xsd="http://www.w3.org/2001/XMLSchema" xmlns:xs="http://www.w3.org/2001/XMLSchema" xmlns:p="http://schemas.microsoft.com/office/2006/metadata/properties" xmlns:ns2="31eec8d2-9c91-467a-88b0-4b3784dad956" xmlns:ns3="64d26c7b-e42c-4591-be51-ae494674f862" targetNamespace="http://schemas.microsoft.com/office/2006/metadata/properties" ma:root="true" ma:fieldsID="4dde690f60df1b4c6ab40fca336a5c50" ns2:_="" ns3:_="">
    <xsd:import namespace="31eec8d2-9c91-467a-88b0-4b3784dad956"/>
    <xsd:import namespace="64d26c7b-e42c-4591-be51-ae494674f86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ec8d2-9c91-467a-88b0-4b3784dad95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0e905562-9620-45f5-92e3-c10dca402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26c7b-e42c-4591-be51-ae494674f86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2c7fc3a-f825-4fe8-a18c-c1b1a2076aa4}" ma:internalName="TaxCatchAll" ma:showField="CatchAllData" ma:web="64d26c7b-e42c-4591-be51-ae494674f8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7958C4-F778-4264-983C-97C6D26F07EF}"/>
</file>

<file path=customXml/itemProps2.xml><?xml version="1.0" encoding="utf-8"?>
<ds:datastoreItem xmlns:ds="http://schemas.openxmlformats.org/officeDocument/2006/customXml" ds:itemID="{C8EE7B16-DA3F-45C0-8353-F6B8CCFA4140}"/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2134</Words>
  <Application>Microsoft Macintosh PowerPoint</Application>
  <PresentationFormat>Affichage à l'écran (16:9)</PresentationFormat>
  <Paragraphs>399</Paragraphs>
  <Slides>78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78</vt:i4>
      </vt:variant>
    </vt:vector>
  </HeadingPairs>
  <TitlesOfParts>
    <vt:vector size="88" baseType="lpstr">
      <vt:lpstr>Aptos</vt:lpstr>
      <vt:lpstr>Aptos Display</vt:lpstr>
      <vt:lpstr>Arial</vt:lpstr>
      <vt:lpstr>Arial Black</vt:lpstr>
      <vt:lpstr>Calibri</vt:lpstr>
      <vt:lpstr>Circular Bold</vt:lpstr>
      <vt:lpstr>Wingdings</vt:lpstr>
      <vt:lpstr>Office Theme</vt:lpstr>
      <vt:lpstr>Conception personnalisée</vt:lpstr>
      <vt:lpstr>1_Conception personnalisée</vt:lpstr>
      <vt:lpstr>J’ose prendre le train  </vt:lpstr>
      <vt:lpstr>Sommaire</vt:lpstr>
      <vt:lpstr>Présentation PowerPoint</vt:lpstr>
      <vt:lpstr>Les 8 étapes</vt:lpstr>
      <vt:lpstr>Les 8 étapes</vt:lpstr>
      <vt:lpstr>Présentation PowerPoint</vt:lpstr>
      <vt:lpstr>Avant le voyage, je peux réserver une assistance.</vt:lpstr>
      <vt:lpstr>Présentation PowerPoint</vt:lpstr>
      <vt:lpstr>Présentation PowerPoint</vt:lpstr>
      <vt:lpstr>Présentation PowerPoint</vt:lpstr>
      <vt:lpstr>Aller </vt:lpstr>
      <vt:lpstr>Retour </vt:lpstr>
      <vt:lpstr>Rien oublié ?</vt:lpstr>
      <vt:lpstr>Je repère l’entrée de la gare de départ    </vt:lpstr>
      <vt:lpstr>Je repère l’entrée de la gare.</vt:lpstr>
      <vt:lpstr>Je trouve mon chemin avec les pictogrammes.</vt:lpstr>
      <vt:lpstr> J’achète mon billet de train      </vt:lpstr>
      <vt:lpstr>Mon billet de train sur ma carte d’identité.   </vt:lpstr>
      <vt:lpstr>Mon billet de train sur mon téléphone.</vt:lpstr>
      <vt:lpstr>Mon billet de train au guichet.</vt:lpstr>
      <vt:lpstr>Mon billet de train à l’automate.  </vt:lpstr>
      <vt:lpstr>Je ne sais pas lire  ou juste un peu.</vt:lpstr>
      <vt:lpstr>Si je n’ai pas de carte bancaire, je vais à l’automate qui accepte les pièces.</vt:lpstr>
      <vt:lpstr>Je téléphone pour avoir de l’aide pour acheter mon billet de train sur l’automate.</vt:lpstr>
      <vt:lpstr>Je téléphone pour avoir de l’aide pour acheter mon billet de train sur l’automate.</vt:lpstr>
      <vt:lpstr>Ce que je dois dire au téléphone. </vt:lpstr>
      <vt:lpstr>Ce que je dois dire au téléphone. </vt:lpstr>
      <vt:lpstr>La personne au téléphone  a choisi mon billet de train.</vt:lpstr>
      <vt:lpstr>Je vois le prix de mon billet de train  sur l’écran.</vt:lpstr>
      <vt:lpstr>Je paie mon billet de train à l’automate</vt:lpstr>
      <vt:lpstr>Paiement réussi !  </vt:lpstr>
      <vt:lpstr>Je récupère mon billet de train  et mon ticket de caisse  à l’automate.</vt:lpstr>
      <vt:lpstr>Je peux lire et écrire.</vt:lpstr>
      <vt:lpstr>Si je n’ai pas de carte bancaire,  je vais à l’automate qui accepte les pièces.</vt:lpstr>
      <vt:lpstr>Je choisis le français en appuyant sur FR.</vt:lpstr>
      <vt:lpstr>Si j’ai une carte de réduction “Intervention Majorée”, j’appuie sur “Avec réduction” puis “Intervention majorée”.</vt:lpstr>
      <vt:lpstr>J’appuie sur ma gare de départ déjà sélectionnée.</vt:lpstr>
      <vt:lpstr>J’écris le nom de ma gare d’arrivée et j’appuie sur suivant.</vt:lpstr>
      <vt:lpstr>Je choisis  </vt:lpstr>
      <vt:lpstr>J’appuie sur “Suivant”   puis j’appuie sur “Payer”. </vt:lpstr>
      <vt:lpstr>Je vois le prix de mon billet de train sur l’écran.</vt:lpstr>
      <vt:lpstr>Je paie mon billet de train à l’automate.</vt:lpstr>
      <vt:lpstr>Paiement réussi !  </vt:lpstr>
      <vt:lpstr>Je récupère mon billet de train  et mon ticket de caisse  à l’automate.</vt:lpstr>
      <vt:lpstr> Je vais sur le quai </vt:lpstr>
      <vt:lpstr>Je regarde l’écran d’affichage des trains.    </vt:lpstr>
      <vt:lpstr>J’écoute l’annonce par haut-parleur.</vt:lpstr>
      <vt:lpstr>Je vais sur le quai.</vt:lpstr>
      <vt:lpstr>Mon train est à quai.</vt:lpstr>
      <vt:lpstr>Quand le train est à l’arrêt, j’appuie sur le bouton d’ouverture des portes, je monte dans le train.</vt:lpstr>
      <vt:lpstr>Un changement d’heure est indiqué en rouge.</vt:lpstr>
      <vt:lpstr>Un changement de train est indiqué en rouge.</vt:lpstr>
      <vt:lpstr>Un changement de quai est indiqué sur fond blanc.</vt:lpstr>
      <vt:lpstr> Je monte dans le train    </vt:lpstr>
      <vt:lpstr>Je monte dans le train</vt:lpstr>
      <vt:lpstr>Je suis dans le train  et je fais attention aux arrêts.   </vt:lpstr>
      <vt:lpstr>Je fais attention aux arrêts et  j’écoute les annonces sonores.  </vt:lpstr>
      <vt:lpstr>Comment je fais  pour suivre les arrêts de mon trajet  si je ne sais pas bien lire?</vt:lpstr>
      <vt:lpstr>Les arrêts de mon trajet  ALLER</vt:lpstr>
      <vt:lpstr>Les arrêts de mon trajet RETOUR</vt:lpstr>
      <vt:lpstr>Les arrêts de mon trajet si j’ai une correspondance</vt:lpstr>
      <vt:lpstr>J’arrive à la gare de destination  et je descends du train</vt:lpstr>
      <vt:lpstr>Je suis arrivé à destination.</vt:lpstr>
      <vt:lpstr>Quand le train est à l’arrêt, j’appuie sur le bouton d’ouverture des portes et je descends du train.</vt:lpstr>
      <vt:lpstr> Je sors de la gare</vt:lpstr>
      <vt:lpstr>Je sors de la gare en suivant les flèches.</vt:lpstr>
      <vt:lpstr>  Je suis bien arrivé ! </vt:lpstr>
      <vt:lpstr>Présentation PowerPoint</vt:lpstr>
      <vt:lpstr>Présentation PowerPoint</vt:lpstr>
      <vt:lpstr>Aller </vt:lpstr>
      <vt:lpstr>Retour </vt:lpstr>
      <vt:lpstr>Présentation PowerPoint</vt:lpstr>
      <vt:lpstr>Dans la gare</vt:lpstr>
      <vt:lpstr>Sur le quai</vt:lpstr>
      <vt:lpstr>A bord du train </vt:lpstr>
      <vt:lpstr>Partout durant mon voyage  pour ma sécurité  </vt:lpstr>
      <vt:lpstr>Par téléphone </vt:lpstr>
      <vt:lpstr>Présentation PowerPoint</vt:lpstr>
    </vt:vector>
  </TitlesOfParts>
  <Company>SNCB-Holding / NMBS-Holding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Isabelle Baudewyns</dc:creator>
  <cp:lastModifiedBy>Alain Mathieu</cp:lastModifiedBy>
  <cp:revision>738</cp:revision>
  <cp:lastPrinted>2018-05-08T09:09:01Z</cp:lastPrinted>
  <dcterms:created xsi:type="dcterms:W3CDTF">2016-10-13T09:00:26Z</dcterms:created>
  <dcterms:modified xsi:type="dcterms:W3CDTF">2024-10-11T06:26:14Z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2024-05-14T11:26:52Z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59878c6d-7841-4c86-9d8b-377961381056</vt:lpwstr>
  </property>
  <property fmtid="{D5CDD505-2E9C-101B-9397-08002B2CF9AE}" pid="8" name="MSIP_Label_47c19387-3134-4ca8-87e2-20d2b663daf3_ContentBits">
    <vt:lpwstr>0</vt:lpwstr>
  </property>
</Properties>
</file>